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837" r:id="rId3"/>
    <p:sldId id="455" r:id="rId4"/>
    <p:sldId id="459" r:id="rId5"/>
    <p:sldId id="462" r:id="rId6"/>
    <p:sldId id="461" r:id="rId7"/>
    <p:sldId id="464" r:id="rId8"/>
    <p:sldId id="469" r:id="rId9"/>
    <p:sldId id="471" r:id="rId10"/>
    <p:sldId id="472" r:id="rId11"/>
    <p:sldId id="474" r:id="rId12"/>
    <p:sldId id="759" r:id="rId13"/>
    <p:sldId id="770" r:id="rId14"/>
    <p:sldId id="764" r:id="rId15"/>
    <p:sldId id="492" r:id="rId16"/>
    <p:sldId id="765" r:id="rId17"/>
    <p:sldId id="768" r:id="rId18"/>
    <p:sldId id="766" r:id="rId19"/>
    <p:sldId id="775" r:id="rId20"/>
    <p:sldId id="771" r:id="rId21"/>
    <p:sldId id="493" r:id="rId22"/>
    <p:sldId id="839" r:id="rId23"/>
    <p:sldId id="779" r:id="rId24"/>
    <p:sldId id="822" r:id="rId25"/>
    <p:sldId id="495" r:id="rId26"/>
    <p:sldId id="496" r:id="rId27"/>
    <p:sldId id="497" r:id="rId28"/>
    <p:sldId id="498" r:id="rId29"/>
    <p:sldId id="824" r:id="rId30"/>
    <p:sldId id="826" r:id="rId31"/>
    <p:sldId id="829" r:id="rId32"/>
    <p:sldId id="841" r:id="rId33"/>
    <p:sldId id="828" r:id="rId34"/>
    <p:sldId id="830" r:id="rId35"/>
    <p:sldId id="831" r:id="rId36"/>
    <p:sldId id="832" r:id="rId37"/>
    <p:sldId id="835" r:id="rId38"/>
    <p:sldId id="517" r:id="rId39"/>
    <p:sldId id="518" r:id="rId40"/>
    <p:sldId id="519" r:id="rId41"/>
    <p:sldId id="520" r:id="rId42"/>
    <p:sldId id="772" r:id="rId43"/>
    <p:sldId id="773" r:id="rId44"/>
    <p:sldId id="774" r:id="rId4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6A51C64-FAB6-4849-B79D-59183D1BCD80}">
          <p14:sldIdLst>
            <p14:sldId id="256"/>
            <p14:sldId id="837"/>
            <p14:sldId id="455"/>
            <p14:sldId id="459"/>
            <p14:sldId id="462"/>
            <p14:sldId id="461"/>
            <p14:sldId id="464"/>
            <p14:sldId id="469"/>
            <p14:sldId id="471"/>
            <p14:sldId id="472"/>
            <p14:sldId id="474"/>
            <p14:sldId id="759"/>
            <p14:sldId id="770"/>
          </p14:sldIdLst>
        </p14:section>
        <p14:section name="归结原理" id="{F94140B3-F75D-43A9-8E86-2BB316B336F5}">
          <p14:sldIdLst>
            <p14:sldId id="764"/>
            <p14:sldId id="492"/>
            <p14:sldId id="765"/>
            <p14:sldId id="768"/>
            <p14:sldId id="766"/>
            <p14:sldId id="775"/>
            <p14:sldId id="771"/>
            <p14:sldId id="493"/>
            <p14:sldId id="839"/>
            <p14:sldId id="779"/>
            <p14:sldId id="822"/>
            <p14:sldId id="495"/>
            <p14:sldId id="496"/>
            <p14:sldId id="497"/>
            <p14:sldId id="498"/>
            <p14:sldId id="824"/>
            <p14:sldId id="826"/>
            <p14:sldId id="829"/>
            <p14:sldId id="841"/>
            <p14:sldId id="828"/>
            <p14:sldId id="830"/>
            <p14:sldId id="831"/>
            <p14:sldId id="832"/>
            <p14:sldId id="835"/>
            <p14:sldId id="517"/>
            <p14:sldId id="518"/>
            <p14:sldId id="519"/>
            <p14:sldId id="520"/>
            <p14:sldId id="772"/>
            <p14:sldId id="773"/>
            <p14:sldId id="7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73798" autoAdjust="0"/>
  </p:normalViewPr>
  <p:slideViewPr>
    <p:cSldViewPr>
      <p:cViewPr varScale="1">
        <p:scale>
          <a:sx n="51" d="100"/>
          <a:sy n="51" d="100"/>
        </p:scale>
        <p:origin x="1680" y="58"/>
      </p:cViewPr>
      <p:guideLst>
        <p:guide orient="horz" pos="214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349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10" Type="http://schemas.openxmlformats.org/officeDocument/2006/relationships/image" Target="../media/image66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image" Target="../media/image92.wmf"/><Relationship Id="rId7" Type="http://schemas.openxmlformats.org/officeDocument/2006/relationships/image" Target="../media/image95.w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8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4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image" Target="../media/image10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e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0" Type="http://schemas.openxmlformats.org/officeDocument/2006/relationships/image" Target="../media/image33.emf"/><Relationship Id="rId4" Type="http://schemas.openxmlformats.org/officeDocument/2006/relationships/image" Target="../media/image27.wmf"/><Relationship Id="rId9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8.wmf"/><Relationship Id="rId7" Type="http://schemas.openxmlformats.org/officeDocument/2006/relationships/image" Target="../media/image41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35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39.wmf"/><Relationship Id="rId4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页眉占位符 16179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1795" name="日期占位符 161794"/>
          <p:cNvSpPr>
            <a:spLocks noGrp="1"/>
          </p:cNvSpPr>
          <p:nvPr>
            <p:ph type="dt" sz="quarter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1796" name="页脚占位符 161795"/>
          <p:cNvSpPr>
            <a:spLocks noGrp="1"/>
          </p:cNvSpPr>
          <p:nvPr>
            <p:ph type="ftr" sz="quarter" idx="2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1797" name="灯片编号占位符 161796"/>
          <p:cNvSpPr>
            <a:spLocks noGrp="1"/>
          </p:cNvSpPr>
          <p:nvPr>
            <p:ph type="sldNum" sz="quarter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C7FE3108-15F8-41A5-AF13-36BA1A7F155C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页眉占位符 11366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3667" name="日期占位符 113666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6" name="幻灯片图像占位符 113667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文本占位符 113668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3670" name="页脚占位符 11366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3671" name="灯片编号占位符 113670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2A3B8325-39F8-418D-97AD-6D6A161EC7E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9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3B8325-39F8-418D-97AD-6D6A161EC7E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03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/>
              <a:t>在其中寻找能够满足归结原理的事实。</a:t>
            </a:r>
          </a:p>
          <a:p>
            <a:r>
              <a:rPr lang="zh-CN" altLang="en-US" dirty="0"/>
              <a:t>(2)¬ dog(X)∨animal(X)  </a:t>
            </a:r>
          </a:p>
          <a:p>
            <a:r>
              <a:rPr lang="zh-CN" altLang="en-US" dirty="0"/>
              <a:t>(3) ¬animal(Y)∨die(Y)</a:t>
            </a:r>
          </a:p>
          <a:p>
            <a:r>
              <a:rPr lang="zh-CN" altLang="en-US" dirty="0"/>
              <a:t>应用归结原理，得到¬dog(X)∨die(Y)，这是一条新知识，</a:t>
            </a:r>
          </a:p>
          <a:p>
            <a:r>
              <a:rPr lang="zh-CN" altLang="en-US" dirty="0"/>
              <a:t>我们再以¬dog(X)∨die(Y)作为已知事实，寻找能够与该式子构成归结的子句。</a:t>
            </a:r>
          </a:p>
          <a:p>
            <a:r>
              <a:rPr lang="zh-CN" altLang="en-US" dirty="0"/>
              <a:t>我们从事实库中找到dog(fido)。</a:t>
            </a:r>
          </a:p>
          <a:p>
            <a:r>
              <a:rPr lang="zh-CN" altLang="en-US" dirty="0"/>
              <a:t>再次归结，得到die(fido)。</a:t>
            </a:r>
          </a:p>
          <a:p>
            <a:r>
              <a:rPr lang="zh-CN" altLang="en-US" dirty="0"/>
              <a:t>此时，在事实集中，同时存在¬die(fido) 与die(fido) ，两者归结后得到□ ，从而构成矛盾。因此，我们第一步将¬die(fido)加入事实集是不对的，因此命题得证。</a:t>
            </a:r>
          </a:p>
          <a:p>
            <a:r>
              <a:rPr lang="zh-CN" altLang="en-US" dirty="0"/>
              <a:t>这个过程也可以用下面的图来表示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3B8325-39F8-418D-97AD-6D6A161EC7E6}" type="slidenum">
              <a:rPr lang="zh-CN" altLang="en-US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3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3B8325-39F8-418D-97AD-6D6A161EC7E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27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真值上的等价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3B8325-39F8-418D-97AD-6D6A161EC7E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1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真值上的等价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3B8325-39F8-418D-97AD-6D6A161EC7E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84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真值上的等价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3B8325-39F8-418D-97AD-6D6A161EC7E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43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重言式（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Tautology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）又称为永真式，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如果一个公式，对于它的任一解释下其真值都为真，就称为重言式（永真式）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逻辑重言式是不管它的部件的真值而总是为真陈述。例如，陈述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要么所有的乌鸦都是黑的，要么不都是黑的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"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是重言式，因为不用管乌鸦是什么颜色都是真的。形式的表达为一个用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X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所有的乌鸦都是黑的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"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的命题：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X or not 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，它同样为真，因为不管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X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是否为真，都有一个 离析项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disjunct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为真，而使整个命题为真。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43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23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47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46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11617" descr="waseda_mark"/>
          <p:cNvPicPr>
            <a:picLocks noChangeAspect="1" noChangeArrowheads="1"/>
          </p:cNvPicPr>
          <p:nvPr/>
        </p:nvPicPr>
        <p:blipFill>
          <a:blip r:embed="rId2">
            <a:grayscl/>
            <a:lum bright="80000" contrast="-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30275"/>
            <a:ext cx="6840537" cy="530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11618" descr="w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任意多边形 111622"/>
          <p:cNvSpPr>
            <a:spLocks noChangeArrowheads="1"/>
          </p:cNvSpPr>
          <p:nvPr/>
        </p:nvSpPr>
        <p:spPr bwMode="auto">
          <a:xfrm>
            <a:off x="685800" y="3395663"/>
            <a:ext cx="7772400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11998354 h 1000"/>
              <a:gd name="T6" fmla="*/ 0 w 1000"/>
              <a:gd name="T7" fmla="*/ 11998354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111625"/>
          <p:cNvSpPr txBox="1">
            <a:spLocks noChangeArrowheads="1"/>
          </p:cNvSpPr>
          <p:nvPr userDrawn="1"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000">
                <a:solidFill>
                  <a:schemeClr val="accent2"/>
                </a:solidFill>
                <a:latin typeface="Arial" panose="020B0604020202020204" pitchFamily="34" charset="0"/>
              </a:rPr>
              <a:t>Introduction of Artificial Intelligence</a:t>
            </a:r>
          </a:p>
        </p:txBody>
      </p:sp>
      <p:sp>
        <p:nvSpPr>
          <p:cNvPr id="8" name="直接连接符 111626"/>
          <p:cNvSpPr>
            <a:spLocks noChangeShapeType="1"/>
          </p:cNvSpPr>
          <p:nvPr userDrawn="1"/>
        </p:nvSpPr>
        <p:spPr bwMode="auto">
          <a:xfrm>
            <a:off x="0" y="457200"/>
            <a:ext cx="91440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0" name="标题 111619"/>
          <p:cNvSpPr>
            <a:spLocks noGrp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ja-JP" altLang="en-US" noProof="1"/>
              <a:t>マスタ タイトルの書式設定</a:t>
            </a:r>
          </a:p>
        </p:txBody>
      </p:sp>
      <p:sp>
        <p:nvSpPr>
          <p:cNvPr id="111621" name="副标题 111620"/>
          <p:cNvSpPr>
            <a:spLocks noGrp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1pPr>
            <a:lvl2pPr marL="471805" lvl="1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2pPr>
            <a:lvl3pPr marL="909955" lvl="2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3pPr>
            <a:lvl4pPr marL="1306830" lvl="3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4pPr>
            <a:lvl5pPr marL="1695450" lvl="4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ja-JP" altLang="en-US" noProof="1"/>
              <a:t>マスタ サブタイトルの書式設定</a:t>
            </a:r>
          </a:p>
        </p:txBody>
      </p:sp>
    </p:spTree>
  </p:cSld>
  <p:clrMapOvr>
    <a:masterClrMapping/>
  </p:clrMapOvr>
  <p:transition>
    <p:random/>
  </p:transition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C470-4379-4459-B593-26ABADA8A23A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25478" cy="63087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E3FB7-FB9B-4E9F-8E9B-37702C6A089C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296FC-84A3-41EC-9900-4F4DFC7A4D27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EE3C3-25A0-4EBC-8089-E1EE0A7DA230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75587E-28F7-41F9-815C-C5B40BE7E08E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0"/>
            <a:ext cx="9144000" cy="63087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32449-56F3-4D26-9C4C-9EA478F1B2D9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075B3-6E31-49A1-947F-83492144A707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AC211-ACBD-4666-B464-94F2644E487F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3815D-B4F3-4C14-8D4A-7557226E5DE9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34752" cy="5400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8424" y="908050"/>
            <a:ext cx="4234752" cy="5400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E1F8D-F7C3-49B6-A7D3-554CFC2676E8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D921E-391B-4C80-BC6C-6D2E84313300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772B9-0E4C-4CF5-9376-534F2EECC95B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CEF78-7F3F-4649-AD52-F2DE2AD83AED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57FCE-2452-4AF0-AA93-67074F1E6A99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11059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AF251-3F90-493D-95DF-76308B307C6D}" type="slidenum">
              <a:rPr lang="ja-JP" altLang="en-US"/>
              <a:t>‹#›</a:t>
            </a:fld>
            <a:endParaRPr lang="ja-JP" altLang="en-US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8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1059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文本占位符 110594"/>
          <p:cNvSpPr>
            <a:spLocks noGrp="1" noChangeArrowheads="1"/>
          </p:cNvSpPr>
          <p:nvPr>
            <p:ph type="body" idx="9"/>
          </p:nvPr>
        </p:nvSpPr>
        <p:spPr bwMode="auto">
          <a:xfrm>
            <a:off x="250825" y="908050"/>
            <a:ext cx="86423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r>
              <a:rPr lang="ja-JP" altLang="zh-CN"/>
              <a:t>：</a:t>
            </a:r>
            <a:endParaRPr lang="ja-JP" altLang="en-US"/>
          </a:p>
        </p:txBody>
      </p:sp>
      <p:sp>
        <p:nvSpPr>
          <p:cNvPr id="110598" name="灯片编号占位符 110597"/>
          <p:cNvSpPr>
            <a:spLocks noGrp="1"/>
          </p:cNvSpPr>
          <p:nvPr>
            <p:ph type="sldNum" sz="quarter" idx="4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defRPr noProof="1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B0F55EB7-71D5-4E4F-AD23-BA0EA4D249E6}" type="slidenum">
              <a:rPr lang="ja-JP" altLang="en-US"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>
    <p:random/>
  </p:transition>
  <p:hf hdr="0" dt="0"/>
  <p:txStyles>
    <p:titleStyle>
      <a:lvl1pPr indent="176530" algn="l" rtl="0" eaLnBrk="0" fontAlgn="base" hangingPunct="0">
        <a:spcBef>
          <a:spcPct val="0"/>
        </a:spcBef>
        <a:spcAft>
          <a:spcPct val="0"/>
        </a:spcAft>
        <a:defRPr sz="3800" b="1" kern="1200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lvl="1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folHlink"/>
          </a:solidFill>
          <a:latin typeface="+mn-lt"/>
          <a:ea typeface="+mn-ea"/>
          <a:cs typeface="+mn-cs"/>
        </a:defRPr>
      </a:lvl2pPr>
      <a:lvl3pPr marL="1304925" lvl="2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rgbClr val="009900"/>
          </a:solidFill>
          <a:latin typeface="+mn-lt"/>
          <a:ea typeface="+mn-ea"/>
          <a:cs typeface="+mn-cs"/>
        </a:defRPr>
      </a:lvl3pPr>
      <a:lvl4pPr marL="1694180" lvl="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rgbClr val="0099CC"/>
          </a:solidFill>
          <a:latin typeface="+mn-lt"/>
          <a:ea typeface="+mn-ea"/>
          <a:cs typeface="+mn-cs"/>
        </a:defRPr>
      </a:lvl4pPr>
      <a:lvl5pPr marL="2094230" lvl="4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rgbClr val="99CC00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0" i="0" u="none" kern="1200" baseline="0">
          <a:solidFill>
            <a:srgbClr val="99CC00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0" i="0" u="none" kern="1200" baseline="0">
          <a:solidFill>
            <a:srgbClr val="99CC00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0" i="0" u="none" kern="1200" baseline="0">
          <a:solidFill>
            <a:srgbClr val="99CC00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0" i="0" u="none" kern="1200" baseline="0">
          <a:solidFill>
            <a:srgbClr val="99CC00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Verdan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Verdan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Verdan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Verdan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Verdan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Verdan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Verdan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Verdan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6.bin"/><Relationship Id="rId26" Type="http://schemas.openxmlformats.org/officeDocument/2006/relationships/oleObject" Target="../embeddings/oleObject20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32.emf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30.wmf"/><Relationship Id="rId25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19.bin"/><Relationship Id="rId5" Type="http://schemas.openxmlformats.org/officeDocument/2006/relationships/image" Target="../media/image24.emf"/><Relationship Id="rId15" Type="http://schemas.openxmlformats.org/officeDocument/2006/relationships/image" Target="../media/image29.wmf"/><Relationship Id="rId23" Type="http://schemas.openxmlformats.org/officeDocument/2006/relationships/image" Target="../media/image33.e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31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4.bin"/><Relationship Id="rId22" Type="http://schemas.openxmlformats.org/officeDocument/2006/relationships/oleObject" Target="../embeddings/oleObject18.bin"/><Relationship Id="rId27" Type="http://schemas.openxmlformats.org/officeDocument/2006/relationships/image" Target="../media/image3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40.wmf"/><Relationship Id="rId18" Type="http://schemas.openxmlformats.org/officeDocument/2006/relationships/oleObject" Target="../embeddings/oleObject28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7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35.wmf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42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26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7.wmf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35.wmf"/><Relationship Id="rId5" Type="http://schemas.openxmlformats.org/officeDocument/2006/relationships/image" Target="../media/image36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3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4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55.wmf"/><Relationship Id="rId3" Type="http://schemas.openxmlformats.org/officeDocument/2006/relationships/image" Target="../media/image56.png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57.bin"/><Relationship Id="rId3" Type="http://schemas.openxmlformats.org/officeDocument/2006/relationships/image" Target="../media/image56.png"/><Relationship Id="rId21" Type="http://schemas.openxmlformats.org/officeDocument/2006/relationships/image" Target="../media/image65.wmf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6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58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23" Type="http://schemas.openxmlformats.org/officeDocument/2006/relationships/image" Target="../media/image66.wmf"/><Relationship Id="rId10" Type="http://schemas.openxmlformats.org/officeDocument/2006/relationships/oleObject" Target="../embeddings/oleObject53.bin"/><Relationship Id="rId19" Type="http://schemas.openxmlformats.org/officeDocument/2006/relationships/image" Target="../media/image64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55.bin"/><Relationship Id="rId22" Type="http://schemas.openxmlformats.org/officeDocument/2006/relationships/oleObject" Target="../embeddings/oleObject5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71.wmf"/><Relationship Id="rId3" Type="http://schemas.openxmlformats.org/officeDocument/2006/relationships/image" Target="../media/image56.png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6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6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oleObject" Target="../embeddings/oleObject71.bin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8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5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87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8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oleObject" Target="../embeddings/oleObject78.bin"/><Relationship Id="rId18" Type="http://schemas.openxmlformats.org/officeDocument/2006/relationships/oleObject" Target="../embeddings/oleObject81.bin"/><Relationship Id="rId3" Type="http://schemas.openxmlformats.org/officeDocument/2006/relationships/image" Target="../media/image97.png"/><Relationship Id="rId21" Type="http://schemas.openxmlformats.org/officeDocument/2006/relationships/image" Target="../media/image96.wmf"/><Relationship Id="rId7" Type="http://schemas.openxmlformats.org/officeDocument/2006/relationships/image" Target="../media/image91.emf"/><Relationship Id="rId12" Type="http://schemas.openxmlformats.org/officeDocument/2006/relationships/oleObject" Target="../embeddings/oleObject77.bin"/><Relationship Id="rId17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89.wmf"/><Relationship Id="rId5" Type="http://schemas.openxmlformats.org/officeDocument/2006/relationships/image" Target="../media/image90.emf"/><Relationship Id="rId15" Type="http://schemas.openxmlformats.org/officeDocument/2006/relationships/image" Target="../media/image93.wmf"/><Relationship Id="rId10" Type="http://schemas.openxmlformats.org/officeDocument/2006/relationships/oleObject" Target="../embeddings/oleObject76.bin"/><Relationship Id="rId19" Type="http://schemas.openxmlformats.org/officeDocument/2006/relationships/image" Target="../media/image95.w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92.wmf"/><Relationship Id="rId14" Type="http://schemas.openxmlformats.org/officeDocument/2006/relationships/oleObject" Target="../embeddings/oleObject7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4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101.e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03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41"/>
          <p:cNvSpPr txBox="1">
            <a:spLocks noChangeArrowheads="1"/>
          </p:cNvSpPr>
          <p:nvPr/>
        </p:nvSpPr>
        <p:spPr bwMode="auto">
          <a:xfrm>
            <a:off x="10795" y="1799071"/>
            <a:ext cx="6654818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latin typeface="微软雅黑" panose="020B0503020204020204" pitchFamily="34" charset="-122"/>
              </a:rPr>
              <a:t>  第</a:t>
            </a:r>
            <a:r>
              <a:rPr lang="en-US" altLang="zh-CN" sz="3600" b="1" dirty="0">
                <a:latin typeface="微软雅黑" panose="020B0503020204020204" pitchFamily="34" charset="-122"/>
              </a:rPr>
              <a:t>3</a:t>
            </a:r>
            <a:r>
              <a:rPr lang="zh-CN" altLang="en-US" sz="3600" b="1" dirty="0">
                <a:latin typeface="微软雅黑" panose="020B0503020204020204" pitchFamily="34" charset="-122"/>
              </a:rPr>
              <a:t>章   确定性推理</a:t>
            </a:r>
            <a:endParaRPr lang="en-US" altLang="zh-CN" sz="3600" b="1" dirty="0">
              <a:latin typeface="微软雅黑" panose="020B0503020204020204" pitchFamily="34" charset="-122"/>
            </a:endParaRPr>
          </a:p>
          <a:p>
            <a:pPr algn="ctr" eaLnBrk="1" hangingPunct="1"/>
            <a:endParaRPr lang="en-US" altLang="zh-CN" sz="2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文本框 47"/>
          <p:cNvSpPr txBox="1">
            <a:spLocks noChangeArrowheads="1"/>
          </p:cNvSpPr>
          <p:nvPr/>
        </p:nvSpPr>
        <p:spPr bwMode="auto">
          <a:xfrm>
            <a:off x="22020" y="107633"/>
            <a:ext cx="91217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600" dirty="0">
                <a:solidFill>
                  <a:schemeClr val="tx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人工智能</a:t>
            </a:r>
            <a:endParaRPr lang="en-US" altLang="zh-CN" sz="6600" dirty="0">
              <a:solidFill>
                <a:schemeClr val="tx2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124" name="Freeform 96"/>
          <p:cNvSpPr/>
          <p:nvPr/>
        </p:nvSpPr>
        <p:spPr bwMode="auto">
          <a:xfrm>
            <a:off x="8031163" y="1085850"/>
            <a:ext cx="557212" cy="536575"/>
          </a:xfrm>
          <a:custGeom>
            <a:avLst/>
            <a:gdLst>
              <a:gd name="T0" fmla="*/ 1224269575 w 216"/>
              <a:gd name="T1" fmla="*/ 0 h 208"/>
              <a:gd name="T2" fmla="*/ 1011352678 w 216"/>
              <a:gd name="T3" fmla="*/ 213301461 h 208"/>
              <a:gd name="T4" fmla="*/ 1024661274 w 216"/>
              <a:gd name="T5" fmla="*/ 273292094 h 208"/>
              <a:gd name="T6" fmla="*/ 399219181 w 216"/>
              <a:gd name="T7" fmla="*/ 533254942 h 208"/>
              <a:gd name="T8" fmla="*/ 212916896 w 216"/>
              <a:gd name="T9" fmla="*/ 426602922 h 208"/>
              <a:gd name="T10" fmla="*/ 0 w 216"/>
              <a:gd name="T11" fmla="*/ 639904383 h 208"/>
              <a:gd name="T12" fmla="*/ 212916896 w 216"/>
              <a:gd name="T13" fmla="*/ 853205844 h 208"/>
              <a:gd name="T14" fmla="*/ 372604569 w 216"/>
              <a:gd name="T15" fmla="*/ 786549298 h 208"/>
              <a:gd name="T16" fmla="*/ 771821170 w 216"/>
              <a:gd name="T17" fmla="*/ 1073173217 h 208"/>
              <a:gd name="T18" fmla="*/ 745206558 w 216"/>
              <a:gd name="T19" fmla="*/ 1173159325 h 208"/>
              <a:gd name="T20" fmla="*/ 958123454 w 216"/>
              <a:gd name="T21" fmla="*/ 1386460786 h 208"/>
              <a:gd name="T22" fmla="*/ 1171040351 w 216"/>
              <a:gd name="T23" fmla="*/ 1173159325 h 208"/>
              <a:gd name="T24" fmla="*/ 958123454 w 216"/>
              <a:gd name="T25" fmla="*/ 959857864 h 208"/>
              <a:gd name="T26" fmla="*/ 805091370 w 216"/>
              <a:gd name="T27" fmla="*/ 1026514409 h 208"/>
              <a:gd name="T28" fmla="*/ 405872189 w 216"/>
              <a:gd name="T29" fmla="*/ 739890491 h 208"/>
              <a:gd name="T30" fmla="*/ 425833793 w 216"/>
              <a:gd name="T31" fmla="*/ 639904383 h 208"/>
              <a:gd name="T32" fmla="*/ 419178205 w 216"/>
              <a:gd name="T33" fmla="*/ 579913750 h 208"/>
              <a:gd name="T34" fmla="*/ 1044622878 w 216"/>
              <a:gd name="T35" fmla="*/ 319953481 h 208"/>
              <a:gd name="T36" fmla="*/ 1224269575 w 216"/>
              <a:gd name="T37" fmla="*/ 426602922 h 208"/>
              <a:gd name="T38" fmla="*/ 1437186471 w 216"/>
              <a:gd name="T39" fmla="*/ 213301461 h 208"/>
              <a:gd name="T40" fmla="*/ 1224269575 w 216"/>
              <a:gd name="T41" fmla="*/ 0 h 20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77" tIns="34289" rIns="68577" bIns="34289"/>
          <a:lstStyle/>
          <a:p>
            <a:endParaRPr lang="zh-CN" altLang="en-US"/>
          </a:p>
        </p:txBody>
      </p:sp>
      <p:sp>
        <p:nvSpPr>
          <p:cNvPr id="5125" name="矩形 26"/>
          <p:cNvSpPr>
            <a:spLocks noChangeArrowheads="1"/>
          </p:cNvSpPr>
          <p:nvPr/>
        </p:nvSpPr>
        <p:spPr bwMode="auto">
          <a:xfrm>
            <a:off x="1588" y="4751388"/>
            <a:ext cx="9142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灯片编号占位符 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/>
          <a:lstStyle>
            <a:lvl1pPr defTabSz="913130"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5930" indent="-436880" defTabSz="91313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3130" indent="-395605" defTabSz="91313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0330" indent="-387350" defTabSz="91313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7530" indent="-398780" defTabSz="91313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4730" indent="-398780" defTabSz="91313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41930" indent="-398780" defTabSz="91313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9130" indent="-398780" defTabSz="91313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6330" indent="-398780" defTabSz="91313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72F1DA3B-ABD7-40DE-BC89-874C63DA5A62}" type="slidenum">
              <a:rPr lang="zh-CN" altLang="en-US" sz="1200" smtClean="0">
                <a:solidFill>
                  <a:srgbClr val="898989"/>
                </a:solidFill>
              </a:rPr>
              <a:t>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" y="4181475"/>
            <a:ext cx="9144352" cy="1819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41"/>
          <p:cNvSpPr txBox="1">
            <a:spLocks noChangeArrowheads="1"/>
          </p:cNvSpPr>
          <p:nvPr/>
        </p:nvSpPr>
        <p:spPr bwMode="auto">
          <a:xfrm>
            <a:off x="1270000" y="2854325"/>
            <a:ext cx="7340600" cy="115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</a:rPr>
              <a:t>              1 </a:t>
            </a:r>
            <a:r>
              <a:rPr lang="zh-CN" altLang="en-US" sz="2800" b="1" dirty="0" smtClean="0">
                <a:latin typeface="微软雅黑" panose="020B0503020204020204" pitchFamily="34" charset="-122"/>
              </a:rPr>
              <a:t>推理方式及分类</a:t>
            </a:r>
            <a:endParaRPr lang="en-US" altLang="zh-CN" sz="2800" b="1" dirty="0" smtClean="0">
              <a:latin typeface="微软雅黑" panose="020B0503020204020204" pitchFamily="34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</a:rPr>
              <a:t>2 </a:t>
            </a:r>
            <a:r>
              <a:rPr lang="zh-CN" altLang="en-US" sz="2800" b="1" dirty="0" smtClean="0">
                <a:latin typeface="微软雅黑" panose="020B0503020204020204" pitchFamily="34" charset="-122"/>
              </a:rPr>
              <a:t>消解</a:t>
            </a:r>
            <a:r>
              <a:rPr lang="zh-CN" altLang="en-US" sz="2800" b="1" dirty="0">
                <a:latin typeface="微软雅黑" panose="020B0503020204020204" pitchFamily="34" charset="-122"/>
              </a:rPr>
              <a:t>原理（</a:t>
            </a:r>
            <a:r>
              <a:rPr lang="en-US" altLang="zh-CN" sz="2800" b="1" dirty="0">
                <a:latin typeface="微软雅黑" panose="020B0503020204020204" pitchFamily="34" charset="-122"/>
              </a:rPr>
              <a:t>3.4</a:t>
            </a:r>
            <a:r>
              <a:rPr lang="zh-CN" altLang="en-US" sz="2800" b="1" dirty="0">
                <a:latin typeface="微软雅黑" panose="020B0503020204020204" pitchFamily="34" charset="-122"/>
              </a:rPr>
              <a:t>节</a:t>
            </a:r>
            <a:r>
              <a:rPr lang="en-US" altLang="zh-CN" sz="2800" b="1" dirty="0">
                <a:latin typeface="微软雅黑" panose="020B0503020204020204" pitchFamily="34" charset="-122"/>
              </a:rPr>
              <a:t> </a:t>
            </a:r>
            <a:r>
              <a:rPr lang="en-US" altLang="zh-CN" sz="2800" b="1" dirty="0" err="1">
                <a:latin typeface="微软雅黑" panose="020B0503020204020204" pitchFamily="34" charset="-122"/>
              </a:rPr>
              <a:t>P81</a:t>
            </a:r>
            <a:r>
              <a:rPr lang="zh-CN" altLang="en-US" sz="2800" b="1" dirty="0">
                <a:latin typeface="微软雅黑" panose="020B0503020204020204" pitchFamily="34" charset="-122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67142218-5E71-4E68-ABDF-A264C7C7E93C}" type="slidenum">
              <a:rPr lang="ja-JP" altLang="en-US" smtClean="0"/>
              <a:t>10</a:t>
            </a:fld>
            <a:endParaRPr lang="ja-JP" altLang="en-US"/>
          </a:p>
        </p:txBody>
      </p:sp>
      <p:sp>
        <p:nvSpPr>
          <p:cNvPr id="141315" name="文本占位符 293890"/>
          <p:cNvSpPr>
            <a:spLocks noGrp="1" noChangeArrowheads="1"/>
          </p:cNvSpPr>
          <p:nvPr>
            <p:ph type="body" idx="1"/>
          </p:nvPr>
        </p:nvSpPr>
        <p:spPr>
          <a:xfrm>
            <a:off x="152400" y="1990746"/>
            <a:ext cx="8763000" cy="539751"/>
          </a:xfrm>
          <a:gradFill rotWithShape="1">
            <a:gsLst>
              <a:gs pos="0">
                <a:srgbClr val="00FFFF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folHlink"/>
            </a:solidFill>
            <a:miter lim="800000"/>
          </a:ln>
        </p:spPr>
        <p:txBody>
          <a:bodyPr/>
          <a:lstStyle/>
          <a:p>
            <a:pPr marL="0" indent="0" algn="just">
              <a:lnSpc>
                <a:spcPct val="90000"/>
              </a:lnSpc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b="1" dirty="0"/>
              <a:t>  </a:t>
            </a:r>
            <a:r>
              <a:rPr lang="zh-CN" altLang="en-US" sz="2400" b="1" dirty="0"/>
              <a:t>逆向推理（目标驱动推理）：</a:t>
            </a:r>
            <a:r>
              <a:rPr lang="zh-CN" altLang="en-US" sz="2400" dirty="0"/>
              <a:t>以</a:t>
            </a:r>
            <a:r>
              <a:rPr lang="zh-CN" altLang="en-US" sz="2400" dirty="0">
                <a:solidFill>
                  <a:schemeClr val="accent2"/>
                </a:solidFill>
              </a:rPr>
              <a:t>某个假设目标</a:t>
            </a:r>
            <a:r>
              <a:rPr lang="zh-CN" altLang="en-US" sz="2400" dirty="0"/>
              <a:t>作为出发点。</a:t>
            </a:r>
            <a:r>
              <a:rPr lang="zh-CN" altLang="en-US" sz="2400" b="1" dirty="0"/>
              <a:t> 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zh-CN" altLang="en-US" sz="2400" b="1" dirty="0"/>
              <a:t>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3754"/>
          <a:stretch>
            <a:fillRect/>
          </a:stretch>
        </p:blipFill>
        <p:spPr>
          <a:xfrm>
            <a:off x="0" y="2997243"/>
            <a:ext cx="9154597" cy="226693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284673"/>
          <p:cNvSpPr txBox="1"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3.1 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推理方式及其分类</a:t>
            </a:r>
          </a:p>
        </p:txBody>
      </p:sp>
      <p:sp>
        <p:nvSpPr>
          <p:cNvPr id="9" name="文本占位符 284674"/>
          <p:cNvSpPr txBox="1">
            <a:spLocks noChangeArrowheads="1"/>
          </p:cNvSpPr>
          <p:nvPr/>
        </p:nvSpPr>
        <p:spPr bwMode="auto">
          <a:xfrm>
            <a:off x="0" y="984250"/>
            <a:ext cx="9144000" cy="5397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lvl="1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folHlink"/>
                </a:solidFill>
                <a:latin typeface="+mn-lt"/>
                <a:ea typeface="+mn-ea"/>
                <a:cs typeface="+mn-cs"/>
              </a:defRPr>
            </a:lvl2pPr>
            <a:lvl3pPr marL="1304925" lvl="2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rgbClr val="009900"/>
                </a:solidFill>
                <a:latin typeface="+mn-lt"/>
                <a:ea typeface="+mn-ea"/>
                <a:cs typeface="+mn-cs"/>
              </a:defRPr>
            </a:lvl3pPr>
            <a:lvl4pPr marL="1694180" lvl="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rgbClr val="0099CC"/>
                </a:solidFill>
                <a:latin typeface="+mn-lt"/>
                <a:ea typeface="+mn-ea"/>
                <a:cs typeface="+mn-cs"/>
              </a:defRPr>
            </a:lvl4pPr>
            <a:lvl5pPr marL="2094230" lvl="4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5580" indent="-19558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正向推理、逆向推理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E3E33A32-D01B-46A3-9753-0D053C10A1F5}" type="slidenum">
              <a:rPr lang="ja-JP" altLang="en-US" smtClean="0"/>
              <a:t>11</a:t>
            </a:fld>
            <a:endParaRPr lang="ja-JP" altLang="en-US"/>
          </a:p>
        </p:txBody>
      </p:sp>
      <p:sp>
        <p:nvSpPr>
          <p:cNvPr id="143362" name="标题 2959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>
                <a:latin typeface="Times New Roman" panose="02020603050405020304" pitchFamily="18" charset="0"/>
                <a:ea typeface="黑体" panose="02010609060101010101" pitchFamily="49" charset="-122"/>
              </a:rPr>
              <a:t>3.1.3  </a:t>
            </a:r>
            <a:r>
              <a:rPr lang="zh-CN" altLang="en-US" sz="4000" b="0">
                <a:latin typeface="Times New Roman" panose="02020603050405020304" pitchFamily="18" charset="0"/>
                <a:ea typeface="黑体" panose="02010609060101010101" pitchFamily="49" charset="-122"/>
              </a:rPr>
              <a:t>推理的方向</a:t>
            </a:r>
          </a:p>
        </p:txBody>
      </p:sp>
      <p:sp>
        <p:nvSpPr>
          <p:cNvPr id="143363" name="文本占位符 295938"/>
          <p:cNvSpPr>
            <a:spLocks noGrp="1" noChangeArrowheads="1"/>
          </p:cNvSpPr>
          <p:nvPr>
            <p:ph type="body" idx="1"/>
          </p:nvPr>
        </p:nvSpPr>
        <p:spPr>
          <a:xfrm>
            <a:off x="392112" y="1219200"/>
            <a:ext cx="8359775" cy="4419600"/>
          </a:xfr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>
            <a:solidFill>
              <a:srgbClr val="000080"/>
            </a:solidFill>
            <a:miter lim="800000"/>
          </a:ln>
        </p:spPr>
        <p:txBody>
          <a:bodyPr/>
          <a:lstStyle/>
          <a:p>
            <a:pPr marL="0" indent="0">
              <a:buSzPct val="50000"/>
              <a:buFont typeface="Wingdings" panose="05000000000000000000" pitchFamily="2" charset="2"/>
              <a:buChar char="n"/>
            </a:pPr>
            <a:r>
              <a:rPr lang="en-US" altLang="zh-CN" sz="2300" b="1"/>
              <a:t> </a:t>
            </a:r>
            <a:r>
              <a:rPr lang="zh-CN" altLang="en-US" sz="2300" b="1"/>
              <a:t>逆向推理需要解决的问题：</a:t>
            </a:r>
          </a:p>
          <a:p>
            <a:pPr marL="900430" lvl="1" indent="-227330">
              <a:lnSpc>
                <a:spcPct val="130000"/>
              </a:lnSpc>
              <a:buClr>
                <a:srgbClr val="0000FF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b="1"/>
              <a:t> 如何判断一个假设是否是证据？</a:t>
            </a:r>
            <a:endParaRPr lang="zh-CN" altLang="en-US" sz="2400"/>
          </a:p>
          <a:p>
            <a:pPr marL="900430" lvl="1" indent="-227330" algn="just">
              <a:lnSpc>
                <a:spcPct val="130000"/>
              </a:lnSpc>
              <a:buClr>
                <a:srgbClr val="0000FF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b="1"/>
              <a:t> 当导出假设的知识有多条时，如何确定先选哪一条？</a:t>
            </a:r>
            <a:r>
              <a:rPr lang="zh-CN" altLang="en-US" sz="2400"/>
              <a:t> </a:t>
            </a:r>
            <a:endParaRPr lang="zh-CN" altLang="en-US" sz="2400" b="1"/>
          </a:p>
          <a:p>
            <a:pPr marL="900430" lvl="1" indent="-227330" algn="just">
              <a:lnSpc>
                <a:spcPct val="130000"/>
              </a:lnSpc>
              <a:buClr>
                <a:srgbClr val="0000FF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b="1"/>
              <a:t>一条知识的运用条件一般都有多个，当其中的一个经验证成立后，如何自动地换为对另一个的验证？</a:t>
            </a:r>
          </a:p>
          <a:p>
            <a:pPr marL="900430" lvl="1" indent="-227330" algn="just">
              <a:lnSpc>
                <a:spcPct val="130000"/>
              </a:lnSpc>
              <a:buClr>
                <a:srgbClr val="0000FF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/>
              <a:t> </a:t>
            </a:r>
            <a:r>
              <a:rPr lang="en-US" altLang="zh-CN"/>
              <a:t>……..</a:t>
            </a:r>
            <a:endParaRPr lang="en-US" altLang="zh-CN" sz="2500" b="1"/>
          </a:p>
          <a:p>
            <a:pPr marL="0" indent="0" algn="just">
              <a:buFont typeface="Wingdings" panose="05000000000000000000" pitchFamily="2" charset="2"/>
              <a:buChar char="§"/>
            </a:pPr>
            <a:r>
              <a:rPr lang="en-US" altLang="zh-CN" sz="2300" b="1"/>
              <a:t> </a:t>
            </a:r>
            <a:r>
              <a:rPr lang="zh-CN" altLang="en-US" sz="2300" b="1"/>
              <a:t>逆向推理：目的性强，利于向用户提供解释，但选择初始目标时具有盲目性，比正向推理复杂。</a:t>
            </a:r>
          </a:p>
        </p:txBody>
      </p:sp>
      <p:sp>
        <p:nvSpPr>
          <p:cNvPr id="6" name="标题 284673"/>
          <p:cNvSpPr txBox="1"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3.1  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推理方式及其分类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CB6A9F5D-CD21-4917-8947-1A64B7CEBFD7}" type="slidenum">
              <a:rPr lang="ja-JP" altLang="en-US" smtClean="0"/>
              <a:t>12</a:t>
            </a:fld>
            <a:endParaRPr lang="ja-JP" altLang="en-US"/>
          </a:p>
        </p:txBody>
      </p:sp>
      <p:sp>
        <p:nvSpPr>
          <p:cNvPr id="147458" name="文本占位符 30003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512175" cy="4495800"/>
          </a:xfrm>
          <a:solidFill>
            <a:srgbClr val="FFFFFF"/>
          </a:solidFill>
          <a:ln>
            <a:solidFill>
              <a:schemeClr val="folHlink"/>
            </a:solidFill>
            <a:miter lim="800000"/>
          </a:ln>
        </p:spPr>
        <p:txBody>
          <a:bodyPr/>
          <a:lstStyle/>
          <a:p>
            <a:pPr marL="0" indent="0" algn="just">
              <a:buSzPct val="50000"/>
              <a:buFont typeface="Wingdings" panose="05000000000000000000" pitchFamily="2" charset="2"/>
              <a:buChar char="n"/>
            </a:pPr>
            <a:r>
              <a:rPr lang="en-US" altLang="zh-CN" sz="2300"/>
              <a:t>  </a:t>
            </a:r>
            <a:r>
              <a:rPr lang="zh-CN" altLang="en-US" sz="2300" b="1"/>
              <a:t>双向推理</a:t>
            </a:r>
            <a:r>
              <a:rPr lang="zh-CN" altLang="en-US" sz="2300"/>
              <a:t>：正向推理与逆向推理同时进行，且在推理过程中的某一步骤上“</a:t>
            </a:r>
            <a:r>
              <a:rPr lang="zh-CN" altLang="en-US" sz="2300" b="1">
                <a:solidFill>
                  <a:schemeClr val="accent2"/>
                </a:solidFill>
              </a:rPr>
              <a:t>碰头</a:t>
            </a:r>
            <a:r>
              <a:rPr lang="zh-CN" altLang="en-US" sz="2300"/>
              <a:t>”的一种推理。</a:t>
            </a:r>
          </a:p>
        </p:txBody>
      </p:sp>
      <p:grpSp>
        <p:nvGrpSpPr>
          <p:cNvPr id="147459" name="组合 300034"/>
          <p:cNvGrpSpPr/>
          <p:nvPr/>
        </p:nvGrpSpPr>
        <p:grpSpPr bwMode="auto">
          <a:xfrm>
            <a:off x="990600" y="2968625"/>
            <a:ext cx="7162800" cy="2914650"/>
            <a:chOff x="816" y="2256"/>
            <a:chExt cx="4272" cy="1333"/>
          </a:xfrm>
        </p:grpSpPr>
        <p:sp>
          <p:nvSpPr>
            <p:cNvPr id="147460" name="文本框 300035"/>
            <p:cNvSpPr txBox="1">
              <a:spLocks noChangeArrowheads="1"/>
            </p:cNvSpPr>
            <p:nvPr/>
          </p:nvSpPr>
          <p:spPr bwMode="auto">
            <a:xfrm>
              <a:off x="816" y="2256"/>
              <a:ext cx="4272" cy="133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FF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30000"/>
                </a:lnSpc>
              </a:pPr>
              <a:endParaRPr lang="en-US" altLang="zh-CN" sz="2400" b="1">
                <a:latin typeface="Arial" panose="020B0604020202020204" pitchFamily="34" charset="0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>
                <a:solidFill>
                  <a:srgbClr val="0000FF"/>
                </a:solidFill>
                <a:latin typeface="Arial" panose="020B0604020202020204" pitchFamily="34" charset="0"/>
              </a:endParaRPr>
            </a:p>
            <a:p>
              <a:pPr>
                <a:spcBef>
                  <a:spcPct val="30000"/>
                </a:spcBef>
              </a:pPr>
              <a:endParaRPr lang="en-US" altLang="zh-CN" sz="2400" b="1">
                <a:solidFill>
                  <a:srgbClr val="0000FF"/>
                </a:solidFill>
                <a:latin typeface="Arial" panose="020B0604020202020204" pitchFamily="34" charset="0"/>
              </a:endParaRPr>
            </a:p>
            <a:p>
              <a:pPr>
                <a:spcBef>
                  <a:spcPct val="30000"/>
                </a:spcBef>
              </a:pPr>
              <a:r>
                <a:rPr lang="zh-CN" altLang="en-US" sz="2400" b="1">
                  <a:latin typeface="Arial" panose="020B0604020202020204" pitchFamily="34" charset="0"/>
                </a:rPr>
                <a:t>已知事实                                                    假设目标</a:t>
              </a:r>
            </a:p>
            <a:p>
              <a:pPr>
                <a:spcBef>
                  <a:spcPct val="50000"/>
                </a:spcBef>
              </a:pPr>
              <a:endParaRPr lang="zh-CN" altLang="en-US" sz="2400" b="1">
                <a:latin typeface="Arial" panose="020B0604020202020204" pitchFamily="34" charset="0"/>
              </a:endParaRPr>
            </a:p>
            <a:p>
              <a:pPr>
                <a:spcBef>
                  <a:spcPct val="50000"/>
                </a:spcBef>
              </a:pPr>
              <a:endParaRPr lang="zh-CN" altLang="en-US" sz="2400" b="1">
                <a:latin typeface="Arial" panose="020B0604020202020204" pitchFamily="34" charset="0"/>
              </a:endParaRPr>
            </a:p>
            <a:p>
              <a:pPr>
                <a:lnSpc>
                  <a:spcPct val="30000"/>
                </a:lnSpc>
              </a:pPr>
              <a:endParaRPr lang="zh-CN" altLang="en-US" sz="2400" b="1">
                <a:solidFill>
                  <a:srgbClr val="0000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7461" name="任意多边形 300036"/>
            <p:cNvSpPr>
              <a:spLocks noChangeArrowheads="1"/>
            </p:cNvSpPr>
            <p:nvPr/>
          </p:nvSpPr>
          <p:spPr bwMode="auto">
            <a:xfrm rot="10800000">
              <a:off x="2928" y="2736"/>
              <a:ext cx="1152" cy="336"/>
            </a:xfrm>
            <a:custGeom>
              <a:avLst/>
              <a:gdLst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270 60000 65536"/>
                <a:gd name="T9" fmla="*/ 180 60000 65536"/>
                <a:gd name="T10" fmla="*/ 9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CC00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969696"/>
              </a:solidFill>
              <a:miter lim="800000"/>
            </a:ln>
          </p:spPr>
          <p:txBody>
            <a:bodyPr rot="10800000" wrap="none" anchor="ctr"/>
            <a:lstStyle/>
            <a:p>
              <a:pPr algn="r"/>
              <a:r>
                <a:rPr lang="zh-CN" altLang="en-US" sz="2000" b="1">
                  <a:latin typeface="Arial" panose="020B0604020202020204" pitchFamily="34" charset="0"/>
                </a:rPr>
                <a:t>反向推理</a:t>
              </a:r>
            </a:p>
          </p:txBody>
        </p:sp>
        <p:sp>
          <p:nvSpPr>
            <p:cNvPr id="147462" name="任意多边形 300037"/>
            <p:cNvSpPr>
              <a:spLocks noChangeArrowheads="1"/>
            </p:cNvSpPr>
            <p:nvPr/>
          </p:nvSpPr>
          <p:spPr bwMode="auto">
            <a:xfrm rot="10800000" flipH="1">
              <a:off x="1728" y="2736"/>
              <a:ext cx="1152" cy="336"/>
            </a:xfrm>
            <a:custGeom>
              <a:avLst/>
              <a:gdLst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270 60000 65536"/>
                <a:gd name="T9" fmla="*/ 180 60000 65536"/>
                <a:gd name="T10" fmla="*/ 9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CC00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808080"/>
              </a:solidFill>
              <a:miter lim="800000"/>
            </a:ln>
          </p:spPr>
          <p:txBody>
            <a:bodyPr rot="10800000" wrap="none" anchor="ctr"/>
            <a:lstStyle/>
            <a:p>
              <a:r>
                <a:rPr lang="zh-CN" altLang="en-US" sz="2000" b="1">
                  <a:latin typeface="Arial" panose="020B0604020202020204" pitchFamily="34" charset="0"/>
                </a:rPr>
                <a:t>正向推理</a:t>
              </a:r>
            </a:p>
          </p:txBody>
        </p:sp>
      </p:grpSp>
      <p:sp>
        <p:nvSpPr>
          <p:cNvPr id="300041" name="文本框 300040"/>
          <p:cNvSpPr txBox="1">
            <a:spLocks noChangeArrowheads="1"/>
          </p:cNvSpPr>
          <p:nvPr/>
        </p:nvSpPr>
        <p:spPr bwMode="auto">
          <a:xfrm>
            <a:off x="3810000" y="3200400"/>
            <a:ext cx="1447800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Arial" panose="020B0604020202020204" pitchFamily="34" charset="0"/>
              </a:rPr>
              <a:t>中间结论</a:t>
            </a:r>
          </a:p>
          <a:p>
            <a:pPr algn="ctr">
              <a:spcBef>
                <a:spcPct val="50000"/>
              </a:spcBef>
            </a:pPr>
            <a:endParaRPr lang="zh-CN" altLang="en-US" sz="2400" b="1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50000"/>
              </a:spcBef>
            </a:pPr>
            <a:endParaRPr lang="zh-CN" altLang="en-US" sz="2400" b="1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Arial" panose="020B0604020202020204" pitchFamily="34" charset="0"/>
              </a:rPr>
              <a:t>证      据</a:t>
            </a:r>
          </a:p>
        </p:txBody>
      </p:sp>
      <p:sp>
        <p:nvSpPr>
          <p:cNvPr id="11" name="标题 284673"/>
          <p:cNvSpPr txBox="1">
            <a:spLocks noChangeArrowheads="1"/>
          </p:cNvSpPr>
          <p:nvPr/>
        </p:nvSpPr>
        <p:spPr bwMode="auto">
          <a:xfrm>
            <a:off x="0" y="-9525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3.1  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推理方式及其分类</a:t>
            </a:r>
          </a:p>
        </p:txBody>
      </p:sp>
      <p:sp>
        <p:nvSpPr>
          <p:cNvPr id="12" name="文本占位符 284674"/>
          <p:cNvSpPr txBox="1">
            <a:spLocks noChangeArrowheads="1"/>
          </p:cNvSpPr>
          <p:nvPr/>
        </p:nvSpPr>
        <p:spPr bwMode="auto">
          <a:xfrm>
            <a:off x="0" y="974725"/>
            <a:ext cx="9144000" cy="5397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lvl="1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folHlink"/>
                </a:solidFill>
                <a:latin typeface="+mn-lt"/>
                <a:ea typeface="+mn-ea"/>
                <a:cs typeface="+mn-cs"/>
              </a:defRPr>
            </a:lvl2pPr>
            <a:lvl3pPr marL="1304925" lvl="2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rgbClr val="009900"/>
                </a:solidFill>
                <a:latin typeface="+mn-lt"/>
                <a:ea typeface="+mn-ea"/>
                <a:cs typeface="+mn-cs"/>
              </a:defRPr>
            </a:lvl3pPr>
            <a:lvl4pPr marL="1694180" lvl="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rgbClr val="0099CC"/>
                </a:solidFill>
                <a:latin typeface="+mn-lt"/>
                <a:ea typeface="+mn-ea"/>
                <a:cs typeface="+mn-cs"/>
              </a:defRPr>
            </a:lvl4pPr>
            <a:lvl5pPr marL="2094230" lvl="4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5580" indent="-19558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正向推理、逆向推理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0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0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637"/>
            <a:ext cx="9144000" cy="765175"/>
          </a:xfrm>
        </p:spPr>
        <p:txBody>
          <a:bodyPr/>
          <a:lstStyle/>
          <a:p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3.1 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如何将推理自动化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 smtClean="0"/>
              <a:t>13</a:t>
            </a:fld>
            <a:endParaRPr lang="ja-JP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8881"/>
          <a:stretch>
            <a:fillRect/>
          </a:stretch>
        </p:blipFill>
        <p:spPr>
          <a:xfrm>
            <a:off x="228600" y="846768"/>
            <a:ext cx="8080160" cy="33215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21768"/>
          <a:stretch>
            <a:fillRect/>
          </a:stretch>
        </p:blipFill>
        <p:spPr>
          <a:xfrm>
            <a:off x="250825" y="4219394"/>
            <a:ext cx="8105324" cy="2562318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2996" b="57692"/>
          <a:stretch>
            <a:fillRect/>
          </a:stretch>
        </p:blipFill>
        <p:spPr>
          <a:xfrm>
            <a:off x="3571878" y="1371654"/>
            <a:ext cx="5572122" cy="52873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归结原理（消解原理）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 smtClean="0"/>
              <a:t>14</a:t>
            </a:fld>
            <a:endParaRPr lang="ja-JP" altLang="en-US"/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73050" y="1219258"/>
            <a:ext cx="8642350" cy="507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lvl="1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folHlink"/>
                </a:solidFill>
                <a:latin typeface="+mn-lt"/>
                <a:ea typeface="+mn-ea"/>
                <a:cs typeface="+mn-cs"/>
              </a:defRPr>
            </a:lvl2pPr>
            <a:lvl3pPr marL="1304925" lvl="2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rgbClr val="009900"/>
                </a:solidFill>
                <a:latin typeface="+mn-lt"/>
                <a:ea typeface="+mn-ea"/>
                <a:cs typeface="+mn-cs"/>
              </a:defRPr>
            </a:lvl3pPr>
            <a:lvl4pPr marL="1694180" lvl="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rgbClr val="0099CC"/>
                </a:solidFill>
                <a:latin typeface="+mn-lt"/>
                <a:ea typeface="+mn-ea"/>
                <a:cs typeface="+mn-cs"/>
              </a:defRPr>
            </a:lvl4pPr>
            <a:lvl5pPr marL="2094230" lvl="4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Resolution Principle</a:t>
            </a:r>
          </a:p>
          <a:p>
            <a:r>
              <a:rPr lang="en-US" altLang="zh-CN" b="1" dirty="0"/>
              <a:t>1965</a:t>
            </a:r>
            <a:r>
              <a:rPr lang="zh-CN" altLang="en-US" b="1" dirty="0"/>
              <a:t>年，美国数学家鲁滨逊提出归结原理。</a:t>
            </a:r>
            <a:endParaRPr lang="en-US" altLang="zh-CN" b="1" dirty="0"/>
          </a:p>
          <a:p>
            <a:r>
              <a:rPr lang="zh-CN" altLang="en-US" b="1" dirty="0"/>
              <a:t>基本出发点：要证明一个命题为真都可以通过证明其否命题为假来得到。</a:t>
            </a:r>
            <a:endParaRPr lang="en-US" altLang="zh-CN" b="1" dirty="0"/>
          </a:p>
          <a:p>
            <a:r>
              <a:rPr lang="en-US" altLang="zh-CN" b="1" dirty="0"/>
              <a:t>Resolution</a:t>
            </a:r>
            <a:r>
              <a:rPr lang="zh-CN" altLang="en-US" b="1" dirty="0" smtClean="0"/>
              <a:t>：一种可用于一定的子句公式的重要推理规则。</a:t>
            </a:r>
            <a:endParaRPr lang="zh-CN" altLang="en-US" b="1" dirty="0"/>
          </a:p>
          <a:p>
            <a:endParaRPr lang="zh-CN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913A8C51-08BA-4C57-B8B0-729543D355D4}" type="slidenum">
              <a:rPr lang="ja-JP" altLang="en-US" smtClean="0"/>
              <a:t>15</a:t>
            </a:fld>
            <a:endParaRPr lang="ja-JP" altLang="en-US"/>
          </a:p>
        </p:txBody>
      </p:sp>
      <p:sp>
        <p:nvSpPr>
          <p:cNvPr id="162818" name="标题 31539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有关概念</a:t>
            </a:r>
            <a:endParaRPr lang="zh-CN" altLang="en-US" sz="4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2819" name="文本占位符 315394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060450"/>
            <a:ext cx="8686800" cy="5645150"/>
          </a:xfrm>
        </p:spPr>
        <p:txBody>
          <a:bodyPr/>
          <a:lstStyle/>
          <a:p>
            <a:pPr marL="0" indent="0">
              <a:spcBef>
                <a:spcPct val="50000"/>
              </a:spcBef>
            </a:pPr>
            <a:r>
              <a:rPr lang="zh-CN" altLang="en-US" sz="2600" b="1" dirty="0" smtClean="0">
                <a:latin typeface="Times New Roman" panose="02020603050405020304" pitchFamily="18" charset="0"/>
              </a:rPr>
              <a:t>文字</a:t>
            </a:r>
            <a:r>
              <a:rPr lang="zh-CN" altLang="en-US" sz="2600" b="1" dirty="0">
                <a:latin typeface="Times New Roman" panose="02020603050405020304" pitchFamily="18" charset="0"/>
              </a:rPr>
              <a:t>（</a:t>
            </a:r>
            <a:r>
              <a:rPr lang="en-US" altLang="zh-CN" sz="2600" b="1" dirty="0">
                <a:latin typeface="Times New Roman" panose="02020603050405020304" pitchFamily="18" charset="0"/>
              </a:rPr>
              <a:t>literal</a:t>
            </a:r>
            <a:r>
              <a:rPr lang="zh-CN" altLang="en-US" sz="2600" b="1" dirty="0"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：原子谓词公式及其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否定均称为文字。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marL="438150" lvl="1" indent="0">
              <a:spcBef>
                <a:spcPct val="50000"/>
              </a:spcBef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：正文字，        ：负文字。</a:t>
            </a:r>
          </a:p>
          <a:p>
            <a:pPr marL="0" indent="0">
              <a:spcBef>
                <a:spcPct val="50000"/>
              </a:spcBef>
            </a:pPr>
            <a:r>
              <a:rPr lang="zh-CN" altLang="en-US" sz="2600" dirty="0">
                <a:latin typeface="Times New Roman" panose="02020603050405020304" pitchFamily="18" charset="0"/>
              </a:rPr>
              <a:t>  </a:t>
            </a:r>
            <a:r>
              <a:rPr lang="zh-CN" altLang="en-US" sz="2600" b="1" dirty="0">
                <a:latin typeface="Times New Roman" panose="02020603050405020304" pitchFamily="18" charset="0"/>
              </a:rPr>
              <a:t>子句（</a:t>
            </a:r>
            <a:r>
              <a:rPr lang="en-US" altLang="zh-CN" sz="2600" b="1" dirty="0">
                <a:latin typeface="Times New Roman" panose="02020603050405020304" pitchFamily="18" charset="0"/>
              </a:rPr>
              <a:t>clause</a:t>
            </a:r>
            <a:r>
              <a:rPr lang="zh-CN" altLang="en-US" sz="2600" b="1" dirty="0"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：任何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文字的</a:t>
            </a:r>
            <a:r>
              <a:rPr lang="zh-CN" altLang="en-US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析取式</a:t>
            </a:r>
            <a:r>
              <a:rPr lang="zh-CN" altLang="en-US" sz="2600" dirty="0">
                <a:latin typeface="Times New Roman" panose="02020603050405020304" pitchFamily="18" charset="0"/>
              </a:rPr>
              <a:t>。任何文字本身也都是子句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</a:t>
            </a: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 marL="0" indent="0">
              <a:spcBef>
                <a:spcPct val="50000"/>
              </a:spcBef>
              <a:buNone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marL="0" indent="0">
              <a:spcBef>
                <a:spcPct val="50000"/>
              </a:spcBef>
            </a:pPr>
            <a:r>
              <a:rPr lang="zh-CN" altLang="en-US" sz="2600" b="1" dirty="0">
                <a:latin typeface="Times New Roman" panose="02020603050405020304" pitchFamily="18" charset="0"/>
              </a:rPr>
              <a:t>  空子句（</a:t>
            </a:r>
            <a:r>
              <a:rPr lang="en-US" altLang="zh-CN" sz="2600" b="1" dirty="0">
                <a:latin typeface="Times New Roman" panose="02020603050405020304" pitchFamily="18" charset="0"/>
              </a:rPr>
              <a:t>NIL</a:t>
            </a:r>
            <a:r>
              <a:rPr lang="zh-CN" altLang="en-US" sz="2600" b="1" dirty="0"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：不包含任何文字的子句。</a:t>
            </a:r>
            <a:r>
              <a:rPr lang="zh-CN" altLang="en-US" sz="2600" b="1" dirty="0">
                <a:latin typeface="Times New Roman" panose="02020603050405020304" pitchFamily="18" charset="0"/>
              </a:rPr>
              <a:t>   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zh-CN" altLang="en-US" sz="2600" b="1" dirty="0">
                <a:latin typeface="Times New Roman" panose="02020603050405020304" pitchFamily="18" charset="0"/>
              </a:rPr>
              <a:t>  </a:t>
            </a:r>
            <a:endParaRPr lang="en-US" altLang="zh-CN" sz="2600" b="1" dirty="0" smtClean="0">
              <a:latin typeface="Times New Roman" panose="02020603050405020304" pitchFamily="18" charset="0"/>
            </a:endParaRPr>
          </a:p>
          <a:p>
            <a:pPr marL="0" indent="0">
              <a:spcBef>
                <a:spcPct val="50000"/>
              </a:spcBef>
            </a:pPr>
            <a:endParaRPr lang="en-US" altLang="zh-CN" sz="2600" b="1" dirty="0" smtClean="0">
              <a:latin typeface="Times New Roman" panose="02020603050405020304" pitchFamily="18" charset="0"/>
            </a:endParaRPr>
          </a:p>
          <a:p>
            <a:pPr marL="0" indent="0">
              <a:spcBef>
                <a:spcPct val="50000"/>
              </a:spcBef>
            </a:pPr>
            <a:r>
              <a:rPr lang="zh-CN" altLang="en-US" sz="2600" b="1" dirty="0" smtClean="0">
                <a:latin typeface="Times New Roman" panose="02020603050405020304" pitchFamily="18" charset="0"/>
              </a:rPr>
              <a:t>子句</a:t>
            </a:r>
            <a:r>
              <a:rPr lang="zh-CN" altLang="en-US" sz="2600" b="1" dirty="0">
                <a:latin typeface="Times New Roman" panose="02020603050405020304" pitchFamily="18" charset="0"/>
              </a:rPr>
              <a:t>集</a:t>
            </a:r>
            <a:r>
              <a:rPr lang="zh-CN" altLang="en-US" sz="2600" dirty="0">
                <a:latin typeface="Times New Roman" panose="02020603050405020304" pitchFamily="18" charset="0"/>
              </a:rPr>
              <a:t>：由子句</a:t>
            </a:r>
            <a:r>
              <a:rPr lang="zh-CN" altLang="en-US" sz="2600" dirty="0"/>
              <a:t>构成的集合。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200" dirty="0"/>
          </a:p>
        </p:txBody>
      </p:sp>
      <p:sp>
        <p:nvSpPr>
          <p:cNvPr id="162820" name="矩形 31539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2821" name="矩形 31539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2822" name="对象 315397"/>
          <p:cNvGraphicFramePr/>
          <p:nvPr>
            <p:extLst>
              <p:ext uri="{D42A27DB-BD31-4B8C-83A1-F6EECF244321}">
                <p14:modId xmlns:p14="http://schemas.microsoft.com/office/powerpoint/2010/main" val="4278947279"/>
              </p:ext>
            </p:extLst>
          </p:nvPr>
        </p:nvGraphicFramePr>
        <p:xfrm>
          <a:off x="990694" y="1676446"/>
          <a:ext cx="422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14" r:id="rId4" imgW="152400" imgH="165100" progId="Equation.3">
                  <p:embed/>
                </p:oleObj>
              </mc:Choice>
              <mc:Fallback>
                <p:oleObj r:id="rId4" imgW="152400" imgH="165100" progId="Equation.3">
                  <p:embed/>
                  <p:pic>
                    <p:nvPicPr>
                      <p:cNvPr id="0" name="对象 31539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94" y="1676446"/>
                        <a:ext cx="4222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3" name="对象 315398"/>
          <p:cNvGraphicFramePr/>
          <p:nvPr>
            <p:extLst>
              <p:ext uri="{D42A27DB-BD31-4B8C-83A1-F6EECF244321}">
                <p14:modId xmlns:p14="http://schemas.microsoft.com/office/powerpoint/2010/main" val="1935616684"/>
              </p:ext>
            </p:extLst>
          </p:nvPr>
        </p:nvGraphicFramePr>
        <p:xfrm>
          <a:off x="2895644" y="1711633"/>
          <a:ext cx="6858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15" r:id="rId6" imgW="253365" imgH="165100" progId="Equation.3">
                  <p:embed/>
                </p:oleObj>
              </mc:Choice>
              <mc:Fallback>
                <p:oleObj r:id="rId6" imgW="253365" imgH="165100" progId="Equation.3">
                  <p:embed/>
                  <p:pic>
                    <p:nvPicPr>
                      <p:cNvPr id="0" name="对象 315398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44" y="1711633"/>
                        <a:ext cx="6858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5400" name="组合 315399"/>
          <p:cNvGrpSpPr/>
          <p:nvPr/>
        </p:nvGrpSpPr>
        <p:grpSpPr bwMode="auto">
          <a:xfrm>
            <a:off x="1735053" y="3215498"/>
            <a:ext cx="7162800" cy="876300"/>
            <a:chOff x="1104" y="2376"/>
            <a:chExt cx="4512" cy="552"/>
          </a:xfrm>
        </p:grpSpPr>
        <p:sp>
          <p:nvSpPr>
            <p:cNvPr id="162825" name="线形标注 2 315400"/>
            <p:cNvSpPr/>
            <p:nvPr/>
          </p:nvSpPr>
          <p:spPr bwMode="auto">
            <a:xfrm>
              <a:off x="1104" y="2376"/>
              <a:ext cx="4512" cy="552"/>
            </a:xfrm>
            <a:prstGeom prst="borderCallout2">
              <a:avLst>
                <a:gd name="adj1" fmla="val 13042"/>
                <a:gd name="adj2" fmla="val -1065"/>
                <a:gd name="adj3" fmla="val 13042"/>
                <a:gd name="adj4" fmla="val -5343"/>
                <a:gd name="adj5" fmla="val -59028"/>
                <a:gd name="adj6" fmla="val -5845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ctr"/>
              <a:endParaRPr lang="zh-CN" altLang="zh-CN" b="1">
                <a:latin typeface="Arial" panose="020B0604020202020204" pitchFamily="34" charset="0"/>
              </a:endParaRPr>
            </a:p>
          </p:txBody>
        </p:sp>
        <p:graphicFrame>
          <p:nvGraphicFramePr>
            <p:cNvPr id="162826" name="内容占位符 315401"/>
            <p:cNvGraphicFramePr/>
            <p:nvPr/>
          </p:nvGraphicFramePr>
          <p:xfrm>
            <a:off x="1296" y="2496"/>
            <a:ext cx="4176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6" r:id="rId8" imgW="2549525" imgH="215900" progId="Equation.3">
                    <p:embed/>
                  </p:oleObj>
                </mc:Choice>
                <mc:Fallback>
                  <p:oleObj r:id="rId8" imgW="2549525" imgH="215900" progId="Equation.3">
                    <p:embed/>
                    <p:pic>
                      <p:nvPicPr>
                        <p:cNvPr id="0" name="内容占位符 31540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496"/>
                          <a:ext cx="4176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5403" name="线形标注 2 315402"/>
          <p:cNvSpPr/>
          <p:nvPr/>
        </p:nvSpPr>
        <p:spPr bwMode="auto">
          <a:xfrm>
            <a:off x="2743248" y="4891768"/>
            <a:ext cx="5410200" cy="647700"/>
          </a:xfrm>
          <a:prstGeom prst="borderCallout2">
            <a:avLst>
              <a:gd name="adj1" fmla="val 17648"/>
              <a:gd name="adj2" fmla="val -1407"/>
              <a:gd name="adj3" fmla="val 17648"/>
              <a:gd name="adj4" fmla="val -7069"/>
              <a:gd name="adj5" fmla="val -73528"/>
              <a:gd name="adj6" fmla="val -12940"/>
            </a:avLst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zh-CN" altLang="en-US" sz="2700" b="1" dirty="0">
                <a:latin typeface="Arial" panose="020B0604020202020204" pitchFamily="34" charset="0"/>
              </a:rPr>
              <a:t>空子句是永假的，不可满足的。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54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5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5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54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4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什么叫消解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 smtClean="0"/>
              <a:t>16</a:t>
            </a:fld>
            <a:endParaRPr lang="ja-JP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3214"/>
          <a:stretch>
            <a:fillRect/>
          </a:stretch>
        </p:blipFill>
        <p:spPr>
          <a:xfrm>
            <a:off x="250824" y="908050"/>
            <a:ext cx="8775815" cy="5400674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什么叫消解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 smtClean="0"/>
              <a:t>17</a:t>
            </a:fld>
            <a:endParaRPr lang="ja-JP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7327"/>
          <a:stretch>
            <a:fillRect/>
          </a:stretch>
        </p:blipFill>
        <p:spPr>
          <a:xfrm>
            <a:off x="259080" y="1050290"/>
            <a:ext cx="8625840" cy="422529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含变量的消解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 smtClean="0"/>
              <a:t>18</a:t>
            </a:fld>
            <a:endParaRPr lang="ja-JP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7325"/>
          <a:stretch>
            <a:fillRect/>
          </a:stretch>
        </p:blipFill>
        <p:spPr>
          <a:xfrm>
            <a:off x="250687" y="908050"/>
            <a:ext cx="8619381" cy="4654494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一阶谓词的标准化问题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用归结原理实现定理证明是基于</a:t>
            </a:r>
            <a:r>
              <a:rPr lang="zh-CN" altLang="en-US" b="1" dirty="0">
                <a:solidFill>
                  <a:srgbClr val="FF0000"/>
                </a:solidFill>
              </a:rPr>
              <a:t>一阶谓词知识表示</a:t>
            </a:r>
            <a:r>
              <a:rPr lang="zh-CN" altLang="en-US" dirty="0"/>
              <a:t>形式；</a:t>
            </a:r>
            <a:endParaRPr lang="en-US" altLang="zh-CN" dirty="0"/>
          </a:p>
          <a:p>
            <a:r>
              <a:rPr lang="zh-CN" altLang="en-US" dirty="0"/>
              <a:t>“标准谓词子句”格式：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每条知识之间均为合取关系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每条知识内部的若干文字均为析取式</a:t>
            </a:r>
            <a:endParaRPr lang="en-US" altLang="zh-CN" dirty="0"/>
          </a:p>
          <a:p>
            <a:r>
              <a:rPr lang="zh-CN" altLang="en-US" dirty="0"/>
              <a:t>显然，要求专家在设计知识时按照标准格式很难，因此在</a:t>
            </a:r>
            <a:r>
              <a:rPr lang="en-US" altLang="zh-CN" dirty="0"/>
              <a:t>1973</a:t>
            </a:r>
            <a:r>
              <a:rPr lang="zh-CN" altLang="en-US" dirty="0"/>
              <a:t>年，提出一个变换序列，可以将任意形式的一阶谓词语句等价化简为“</a:t>
            </a:r>
            <a:r>
              <a:rPr lang="zh-CN" altLang="en-US" b="1" dirty="0">
                <a:solidFill>
                  <a:srgbClr val="FF0000"/>
                </a:solidFill>
              </a:rPr>
              <a:t>析取式的合取</a:t>
            </a:r>
            <a:r>
              <a:rPr lang="zh-CN" altLang="en-US" dirty="0"/>
              <a:t>”，即标准谓词子句。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 smtClean="0"/>
              <a:t>19</a:t>
            </a:fld>
            <a:endParaRPr lang="ja-JP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 smtClean="0"/>
              <a:t>2</a:t>
            </a:fld>
            <a:endParaRPr lang="ja-JP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82" y="2850135"/>
            <a:ext cx="4031329" cy="1958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70" y="5032574"/>
            <a:ext cx="4778154" cy="9068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462" y="221003"/>
            <a:ext cx="4092295" cy="2408129"/>
          </a:xfrm>
          <a:prstGeom prst="rect">
            <a:avLst/>
          </a:prstGeom>
        </p:spPr>
      </p:pic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690621"/>
              </p:ext>
            </p:extLst>
          </p:nvPr>
        </p:nvGraphicFramePr>
        <p:xfrm>
          <a:off x="609704" y="666173"/>
          <a:ext cx="3155978" cy="1826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4" name="图片" r:id="rId6" imgW="4453255" imgH="1679575" progId="Word.Picture.8">
                  <p:embed/>
                </p:oleObj>
              </mc:Choice>
              <mc:Fallback>
                <p:oleObj name="图片" r:id="rId6" imgW="4453255" imgH="1679575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704" y="666173"/>
                        <a:ext cx="3155978" cy="18266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18303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BFB80005-6E60-4D0A-807E-A796DD07C244}" type="slidenum">
              <a:rPr lang="ja-JP" altLang="en-US" smtClean="0"/>
              <a:t>20</a:t>
            </a:fld>
            <a:endParaRPr lang="ja-JP" altLang="en-US"/>
          </a:p>
        </p:txBody>
      </p:sp>
      <p:sp>
        <p:nvSpPr>
          <p:cNvPr id="163842" name="矩形 316417"/>
          <p:cNvSpPr>
            <a:spLocks noChangeArrowheads="1"/>
          </p:cNvSpPr>
          <p:nvPr/>
        </p:nvSpPr>
        <p:spPr bwMode="auto">
          <a:xfrm>
            <a:off x="244606" y="1974891"/>
            <a:ext cx="8534400" cy="4419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E7FFE7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43" name="标题 3164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 </a:t>
            </a:r>
            <a:r>
              <a:rPr lang="zh-CN" altLang="en-US"/>
              <a:t>谓词公式化为子句集的方法</a:t>
            </a:r>
          </a:p>
        </p:txBody>
      </p:sp>
      <p:sp>
        <p:nvSpPr>
          <p:cNvPr id="163844" name="文本占位符 316419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3511550"/>
          </a:xfrm>
        </p:spPr>
        <p:txBody>
          <a:bodyPr/>
          <a:lstStyle/>
          <a:p>
            <a:pPr marL="0" indent="0"/>
            <a:r>
              <a:rPr lang="en-US" altLang="zh-CN" sz="2200" b="1" dirty="0"/>
              <a:t>  </a:t>
            </a:r>
            <a:r>
              <a:rPr lang="zh-CN" altLang="en-US" sz="2200" b="1" dirty="0">
                <a:latin typeface="Times New Roman" panose="02020603050405020304" pitchFamily="18" charset="0"/>
              </a:rPr>
              <a:t>例</a:t>
            </a:r>
            <a:r>
              <a:rPr lang="en-US" altLang="zh-CN" sz="2200" b="1" dirty="0" smtClean="0">
                <a:latin typeface="Times New Roman" panose="02020603050405020304" pitchFamily="18" charset="0"/>
              </a:rPr>
              <a:t>3.1</a:t>
            </a:r>
            <a:r>
              <a:rPr lang="zh-CN" altLang="en-US" sz="2200" b="1" dirty="0" smtClean="0">
                <a:latin typeface="Times New Roman" panose="02020603050405020304" pitchFamily="18" charset="0"/>
              </a:rPr>
              <a:t>：</a:t>
            </a:r>
            <a:r>
              <a:rPr lang="en-US" altLang="zh-CN" sz="2200" dirty="0" smtClean="0">
                <a:latin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Times New Roman" panose="02020603050405020304" pitchFamily="18" charset="0"/>
              </a:rPr>
              <a:t>将下列</a:t>
            </a:r>
            <a:r>
              <a:rPr lang="zh-CN" altLang="en-US" sz="2200" b="1" dirty="0"/>
              <a:t>谓词公式化为子句集。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600" dirty="0"/>
          </a:p>
          <a:p>
            <a:pPr marL="0" indent="0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600" dirty="0"/>
              <a:t> </a:t>
            </a:r>
            <a:r>
              <a:rPr lang="zh-CN" altLang="en-US" sz="2200" b="1" dirty="0"/>
              <a:t>解</a:t>
            </a:r>
            <a:r>
              <a:rPr lang="zh-CN" altLang="en-US" sz="2200" b="1" dirty="0">
                <a:latin typeface="Times New Roman" panose="02020603050405020304" pitchFamily="18" charset="0"/>
              </a:rPr>
              <a:t>：（</a:t>
            </a:r>
            <a:r>
              <a:rPr lang="en-US" altLang="zh-CN" sz="2200" b="1" dirty="0">
                <a:latin typeface="Times New Roman" panose="02020603050405020304" pitchFamily="18" charset="0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</a:rPr>
              <a:t>）消</a:t>
            </a:r>
            <a:r>
              <a:rPr lang="zh-CN" altLang="en-US" sz="2200" b="1" dirty="0"/>
              <a:t>去谓词公式中的“         ” 符号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zh-CN" altLang="en-US" sz="2200" b="1" dirty="0"/>
          </a:p>
        </p:txBody>
      </p:sp>
      <p:graphicFrame>
        <p:nvGraphicFramePr>
          <p:cNvPr id="163845" name="对象 316420"/>
          <p:cNvGraphicFramePr/>
          <p:nvPr/>
        </p:nvGraphicFramePr>
        <p:xfrm>
          <a:off x="4571990" y="2209800"/>
          <a:ext cx="3810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08" r:id="rId4" imgW="173355" imgH="127635" progId="Equation.3">
                  <p:embed/>
                </p:oleObj>
              </mc:Choice>
              <mc:Fallback>
                <p:oleObj r:id="rId4" imgW="173355" imgH="127635" progId="Equation.3">
                  <p:embed/>
                  <p:pic>
                    <p:nvPicPr>
                      <p:cNvPr id="0" name="对象 31642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0" y="2209800"/>
                        <a:ext cx="3810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7" name="矩形 316422"/>
          <p:cNvSpPr>
            <a:spLocks noChangeArrowheads="1"/>
          </p:cNvSpPr>
          <p:nvPr/>
        </p:nvSpPr>
        <p:spPr bwMode="auto">
          <a:xfrm>
            <a:off x="3100388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3848" name="对象 316423"/>
          <p:cNvGraphicFramePr/>
          <p:nvPr/>
        </p:nvGraphicFramePr>
        <p:xfrm>
          <a:off x="990600" y="1436688"/>
          <a:ext cx="69342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09" r:id="rId6" imgW="2946400" imgH="203200" progId="Equation.3">
                  <p:embed/>
                </p:oleObj>
              </mc:Choice>
              <mc:Fallback>
                <p:oleObj r:id="rId6" imgW="2946400" imgH="203200" progId="Equation.3">
                  <p:embed/>
                  <p:pic>
                    <p:nvPicPr>
                      <p:cNvPr id="0" name="对象 31642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36688"/>
                        <a:ext cx="69342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9" name="矩形 316424"/>
          <p:cNvSpPr>
            <a:spLocks noChangeArrowheads="1"/>
          </p:cNvSpPr>
          <p:nvPr/>
        </p:nvSpPr>
        <p:spPr bwMode="auto">
          <a:xfrm>
            <a:off x="3062288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50" name="矩形 316425"/>
          <p:cNvSpPr>
            <a:spLocks noChangeArrowheads="1"/>
          </p:cNvSpPr>
          <p:nvPr/>
        </p:nvSpPr>
        <p:spPr bwMode="auto">
          <a:xfrm>
            <a:off x="0" y="3298825"/>
            <a:ext cx="9144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00">
                <a:latin typeface="Times New Roman" panose="02020603050405020304" pitchFamily="18" charset="0"/>
              </a:rPr>
              <a:t>           </a:t>
            </a:r>
            <a:r>
              <a:rPr lang="en-US" altLang="zh-CN" sz="1100">
                <a:latin typeface="Arial" panose="020B0604020202020204" pitchFamily="34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63851" name="矩形 316426"/>
          <p:cNvSpPr>
            <a:spLocks noChangeArrowheads="1"/>
          </p:cNvSpPr>
          <p:nvPr/>
        </p:nvSpPr>
        <p:spPr bwMode="auto">
          <a:xfrm>
            <a:off x="0" y="3298825"/>
            <a:ext cx="9144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00">
                <a:latin typeface="Times New Roman" panose="02020603050405020304" pitchFamily="18" charset="0"/>
              </a:rPr>
              <a:t>                    </a:t>
            </a:r>
            <a:r>
              <a:rPr lang="en-US" altLang="zh-CN" sz="1100">
                <a:latin typeface="Arial" panose="020B0604020202020204" pitchFamily="34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grpSp>
        <p:nvGrpSpPr>
          <p:cNvPr id="316428" name="组合 316427"/>
          <p:cNvGrpSpPr/>
          <p:nvPr/>
        </p:nvGrpSpPr>
        <p:grpSpPr bwMode="auto">
          <a:xfrm>
            <a:off x="1184276" y="5251451"/>
            <a:ext cx="7620000" cy="1630363"/>
            <a:chOff x="647" y="2869"/>
            <a:chExt cx="4800" cy="1027"/>
          </a:xfrm>
        </p:grpSpPr>
        <p:sp>
          <p:nvSpPr>
            <p:cNvPr id="163853" name="矩形 316428"/>
            <p:cNvSpPr>
              <a:spLocks noChangeArrowheads="1"/>
            </p:cNvSpPr>
            <p:nvPr/>
          </p:nvSpPr>
          <p:spPr bwMode="auto">
            <a:xfrm>
              <a:off x="647" y="2869"/>
              <a:ext cx="4800" cy="960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54" name="矩形 316429"/>
            <p:cNvSpPr>
              <a:spLocks noChangeArrowheads="1"/>
            </p:cNvSpPr>
            <p:nvPr/>
          </p:nvSpPr>
          <p:spPr bwMode="auto">
            <a:xfrm>
              <a:off x="672" y="2986"/>
              <a:ext cx="960" cy="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40000"/>
                </a:spcBef>
              </a:pPr>
              <a:r>
                <a:rPr lang="zh-CN" altLang="en-US" sz="2000" b="1" dirty="0">
                  <a:latin typeface="宋体" panose="02010600030101010101" pitchFamily="2" charset="-122"/>
                </a:rPr>
                <a:t>双重否定律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  </a:t>
              </a:r>
            </a:p>
            <a:p>
              <a:pPr algn="just" eaLnBrk="0" hangingPunct="0">
                <a:lnSpc>
                  <a:spcPct val="120000"/>
                </a:lnSpc>
                <a:spcBef>
                  <a:spcPct val="40000"/>
                </a:spcBef>
              </a:pPr>
              <a:r>
                <a:rPr lang="zh-CN" altLang="en-US" sz="2000" b="1" dirty="0">
                  <a:latin typeface="宋体" panose="02010600030101010101" pitchFamily="2" charset="-122"/>
                </a:rPr>
                <a:t>狄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.</a:t>
              </a:r>
              <a:r>
                <a:rPr lang="zh-CN" altLang="en-US" sz="2000" b="1" dirty="0">
                  <a:latin typeface="宋体" panose="02010600030101010101" pitchFamily="2" charset="-122"/>
                </a:rPr>
                <a:t>摩根律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   </a:t>
              </a:r>
            </a:p>
            <a:p>
              <a:pPr algn="just" eaLnBrk="0" hangingPunct="0">
                <a:lnSpc>
                  <a:spcPct val="120000"/>
                </a:lnSpc>
                <a:spcBef>
                  <a:spcPct val="40000"/>
                </a:spcBef>
              </a:pPr>
              <a:r>
                <a:rPr lang="zh-CN" altLang="en-US" sz="2000" b="1" dirty="0">
                  <a:latin typeface="宋体" panose="02010600030101010101" pitchFamily="2" charset="-122"/>
                </a:rPr>
                <a:t>量词转换律</a:t>
              </a:r>
              <a:r>
                <a:rPr lang="zh-CN" altLang="en-US" sz="2000" dirty="0">
                  <a:latin typeface="Arial" panose="020B0604020202020204" pitchFamily="34" charset="0"/>
                </a:rPr>
                <a:t> </a:t>
              </a:r>
            </a:p>
          </p:txBody>
        </p:sp>
        <p:graphicFrame>
          <p:nvGraphicFramePr>
            <p:cNvPr id="163855" name="对象 316430"/>
            <p:cNvGraphicFramePr/>
            <p:nvPr/>
          </p:nvGraphicFramePr>
          <p:xfrm>
            <a:off x="1584" y="3034"/>
            <a:ext cx="96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10" r:id="rId8" imgW="800100" imgH="203200" progId="Equation.3">
                    <p:embed/>
                  </p:oleObj>
                </mc:Choice>
                <mc:Fallback>
                  <p:oleObj r:id="rId8" imgW="800100" imgH="203200" progId="Equation.3">
                    <p:embed/>
                    <p:pic>
                      <p:nvPicPr>
                        <p:cNvPr id="0" name="对象 31643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3034"/>
                          <a:ext cx="96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56" name="对象 316431"/>
            <p:cNvGraphicFramePr/>
            <p:nvPr/>
          </p:nvGraphicFramePr>
          <p:xfrm>
            <a:off x="1583" y="3318"/>
            <a:ext cx="1825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11" r:id="rId10" imgW="1446530" imgH="203200" progId="Equation.3">
                    <p:embed/>
                  </p:oleObj>
                </mc:Choice>
                <mc:Fallback>
                  <p:oleObj r:id="rId10" imgW="1446530" imgH="203200" progId="Equation.3">
                    <p:embed/>
                    <p:pic>
                      <p:nvPicPr>
                        <p:cNvPr id="0" name="对象 3164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3" y="3318"/>
                          <a:ext cx="1825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57" name="对象 316432"/>
            <p:cNvGraphicFramePr/>
            <p:nvPr/>
          </p:nvGraphicFramePr>
          <p:xfrm>
            <a:off x="3360" y="3337"/>
            <a:ext cx="1680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12" r:id="rId12" imgW="1435100" imgH="203200" progId="Equation.3">
                    <p:embed/>
                  </p:oleObj>
                </mc:Choice>
                <mc:Fallback>
                  <p:oleObj r:id="rId12" imgW="1435100" imgH="203200" progId="Equation.3">
                    <p:embed/>
                    <p:pic>
                      <p:nvPicPr>
                        <p:cNvPr id="0" name="对象 3164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337"/>
                          <a:ext cx="1680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58" name="对象 316433"/>
            <p:cNvGraphicFramePr/>
            <p:nvPr/>
          </p:nvGraphicFramePr>
          <p:xfrm>
            <a:off x="3264" y="3658"/>
            <a:ext cx="1392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13" r:id="rId14" imgW="1244600" imgH="203200" progId="Equation.3">
                    <p:embed/>
                  </p:oleObj>
                </mc:Choice>
                <mc:Fallback>
                  <p:oleObj r:id="rId14" imgW="1244600" imgH="203200" progId="Equation.3">
                    <p:embed/>
                    <p:pic>
                      <p:nvPicPr>
                        <p:cNvPr id="0" name="对象 31643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3658"/>
                          <a:ext cx="1392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59" name="对象 316434"/>
            <p:cNvGraphicFramePr/>
            <p:nvPr/>
          </p:nvGraphicFramePr>
          <p:xfrm>
            <a:off x="1618" y="3658"/>
            <a:ext cx="1421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14" r:id="rId16" imgW="1268730" imgH="203200" progId="Equation.3">
                    <p:embed/>
                  </p:oleObj>
                </mc:Choice>
                <mc:Fallback>
                  <p:oleObj r:id="rId16" imgW="1268730" imgH="203200" progId="Equation.3">
                    <p:embed/>
                    <p:pic>
                      <p:nvPicPr>
                        <p:cNvPr id="0" name="对象 31643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8" y="3658"/>
                          <a:ext cx="1421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6436" name="组合 316435"/>
          <p:cNvGrpSpPr/>
          <p:nvPr/>
        </p:nvGrpSpPr>
        <p:grpSpPr bwMode="auto">
          <a:xfrm>
            <a:off x="1043760" y="4125837"/>
            <a:ext cx="6553200" cy="457200"/>
            <a:chOff x="657" y="2167"/>
            <a:chExt cx="4068" cy="288"/>
          </a:xfrm>
        </p:grpSpPr>
        <p:sp>
          <p:nvSpPr>
            <p:cNvPr id="163861" name="矩形 316436"/>
            <p:cNvSpPr>
              <a:spLocks noChangeArrowheads="1"/>
            </p:cNvSpPr>
            <p:nvPr/>
          </p:nvSpPr>
          <p:spPr bwMode="auto">
            <a:xfrm>
              <a:off x="657" y="2167"/>
              <a:ext cx="40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</a:rPr>
                <a:t> 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）把否定符号</a:t>
              </a:r>
              <a:r>
                <a:rPr lang="zh-CN" altLang="en-US" sz="2400" b="1" dirty="0">
                  <a:latin typeface="Arial" panose="020B0604020202020204" pitchFamily="34" charset="0"/>
                </a:rPr>
                <a:t>     移到紧靠谓词的位置上</a:t>
              </a:r>
            </a:p>
          </p:txBody>
        </p:sp>
        <p:graphicFrame>
          <p:nvGraphicFramePr>
            <p:cNvPr id="163862" name="对象 316437"/>
            <p:cNvGraphicFramePr/>
            <p:nvPr/>
          </p:nvGraphicFramePr>
          <p:xfrm>
            <a:off x="2208" y="2208"/>
            <a:ext cx="240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15" r:id="rId18" imgW="139065" imgH="92710" progId="Equation.3">
                    <p:embed/>
                  </p:oleObj>
                </mc:Choice>
                <mc:Fallback>
                  <p:oleObj r:id="rId18" imgW="139065" imgH="92710" progId="Equation.3">
                    <p:embed/>
                    <p:pic>
                      <p:nvPicPr>
                        <p:cNvPr id="0" name="对象 31643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208"/>
                          <a:ext cx="240" cy="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6439" name="组合 316438"/>
          <p:cNvGrpSpPr/>
          <p:nvPr/>
        </p:nvGrpSpPr>
        <p:grpSpPr bwMode="auto">
          <a:xfrm>
            <a:off x="2402726" y="3471864"/>
            <a:ext cx="6400800" cy="533400"/>
            <a:chOff x="720" y="1824"/>
            <a:chExt cx="4032" cy="336"/>
          </a:xfrm>
        </p:grpSpPr>
        <p:sp>
          <p:nvSpPr>
            <p:cNvPr id="163864" name="矩形 316439"/>
            <p:cNvSpPr>
              <a:spLocks noChangeArrowheads="1"/>
            </p:cNvSpPr>
            <p:nvPr/>
          </p:nvSpPr>
          <p:spPr bwMode="auto">
            <a:xfrm>
              <a:off x="720" y="1824"/>
              <a:ext cx="4032" cy="33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3865" name="对象 316440"/>
            <p:cNvGraphicFramePr/>
            <p:nvPr/>
          </p:nvGraphicFramePr>
          <p:xfrm>
            <a:off x="816" y="1864"/>
            <a:ext cx="1392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16" r:id="rId20" imgW="1087755" imgH="185420" progId="Equation.3">
                    <p:embed/>
                  </p:oleObj>
                </mc:Choice>
                <mc:Fallback>
                  <p:oleObj r:id="rId20" imgW="1087755" imgH="185420" progId="Equation.3">
                    <p:embed/>
                    <p:pic>
                      <p:nvPicPr>
                        <p:cNvPr id="0" name="对象 31644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864"/>
                          <a:ext cx="1392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66" name="对象 316441"/>
            <p:cNvGraphicFramePr/>
            <p:nvPr/>
          </p:nvGraphicFramePr>
          <p:xfrm>
            <a:off x="2400" y="1872"/>
            <a:ext cx="2304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17" r:id="rId22" imgW="1863725" imgH="185420" progId="Equation.3">
                    <p:embed/>
                  </p:oleObj>
                </mc:Choice>
                <mc:Fallback>
                  <p:oleObj r:id="rId22" imgW="1863725" imgH="185420" progId="Equation.3">
                    <p:embed/>
                    <p:pic>
                      <p:nvPicPr>
                        <p:cNvPr id="0" name="对象 31644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1872"/>
                          <a:ext cx="2304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3867" name="矩形 316442"/>
          <p:cNvSpPr>
            <a:spLocks noChangeArrowheads="1"/>
          </p:cNvSpPr>
          <p:nvPr/>
        </p:nvSpPr>
        <p:spPr bwMode="auto">
          <a:xfrm>
            <a:off x="31432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6444" name="组合 316443"/>
          <p:cNvGrpSpPr/>
          <p:nvPr/>
        </p:nvGrpSpPr>
        <p:grpSpPr bwMode="auto">
          <a:xfrm>
            <a:off x="1230313" y="2895600"/>
            <a:ext cx="6694487" cy="457200"/>
            <a:chOff x="864" y="3445"/>
            <a:chExt cx="4114" cy="357"/>
          </a:xfrm>
        </p:grpSpPr>
        <p:graphicFrame>
          <p:nvGraphicFramePr>
            <p:cNvPr id="163869" name="对象 316444"/>
            <p:cNvGraphicFramePr/>
            <p:nvPr/>
          </p:nvGraphicFramePr>
          <p:xfrm>
            <a:off x="1356" y="3445"/>
            <a:ext cx="3622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18" r:id="rId24" imgW="2994660" imgH="203200" progId="Equation.3">
                    <p:embed/>
                  </p:oleObj>
                </mc:Choice>
                <mc:Fallback>
                  <p:oleObj r:id="rId24" imgW="2994660" imgH="203200" progId="Equation.3">
                    <p:embed/>
                    <p:pic>
                      <p:nvPicPr>
                        <p:cNvPr id="0" name="对象 31644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6" y="3445"/>
                          <a:ext cx="3622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870" name="左右箭头 316445"/>
            <p:cNvSpPr>
              <a:spLocks noChangeArrowheads="1"/>
            </p:cNvSpPr>
            <p:nvPr/>
          </p:nvSpPr>
          <p:spPr bwMode="auto">
            <a:xfrm>
              <a:off x="864" y="3552"/>
              <a:ext cx="432" cy="144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6447" name="组合 316446"/>
          <p:cNvGrpSpPr/>
          <p:nvPr/>
        </p:nvGrpSpPr>
        <p:grpSpPr bwMode="auto">
          <a:xfrm>
            <a:off x="1298575" y="4727499"/>
            <a:ext cx="7029450" cy="431800"/>
            <a:chOff x="1058" y="3746"/>
            <a:chExt cx="4428" cy="272"/>
          </a:xfrm>
        </p:grpSpPr>
        <p:graphicFrame>
          <p:nvGraphicFramePr>
            <p:cNvPr id="163872" name="对象 316447"/>
            <p:cNvGraphicFramePr/>
            <p:nvPr/>
          </p:nvGraphicFramePr>
          <p:xfrm>
            <a:off x="1598" y="3746"/>
            <a:ext cx="388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19" r:id="rId26" imgW="2857500" imgH="203200" progId="Equation.3">
                    <p:embed/>
                  </p:oleObj>
                </mc:Choice>
                <mc:Fallback>
                  <p:oleObj r:id="rId26" imgW="2857500" imgH="203200" progId="Equation.3">
                    <p:embed/>
                    <p:pic>
                      <p:nvPicPr>
                        <p:cNvPr id="0" name="对象 31644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8" y="3746"/>
                          <a:ext cx="388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873" name="左右箭头 316448"/>
            <p:cNvSpPr>
              <a:spLocks noChangeArrowheads="1"/>
            </p:cNvSpPr>
            <p:nvPr/>
          </p:nvSpPr>
          <p:spPr bwMode="auto">
            <a:xfrm>
              <a:off x="1058" y="3785"/>
              <a:ext cx="432" cy="144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3875" name="矩形 316450"/>
          <p:cNvSpPr>
            <a:spLocks noChangeArrowheads="1"/>
          </p:cNvSpPr>
          <p:nvPr/>
        </p:nvSpPr>
        <p:spPr bwMode="auto">
          <a:xfrm>
            <a:off x="3890963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80" name="矩形 316455"/>
          <p:cNvSpPr>
            <a:spLocks noChangeArrowheads="1"/>
          </p:cNvSpPr>
          <p:nvPr/>
        </p:nvSpPr>
        <p:spPr bwMode="auto">
          <a:xfrm>
            <a:off x="316230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84" name="矩形 316459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53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3.4.1</a:t>
            </a:r>
            <a:r>
              <a:rPr lang="zh-CN" alt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谓词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公式化为子句集的方法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6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6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6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6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6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6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6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6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6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6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BFB80005-6E60-4D0A-807E-A796DD07C244}" type="slidenum">
              <a:rPr lang="ja-JP" altLang="en-US" smtClean="0"/>
              <a:t>21</a:t>
            </a:fld>
            <a:endParaRPr lang="ja-JP" altLang="en-US"/>
          </a:p>
        </p:txBody>
      </p:sp>
      <p:sp>
        <p:nvSpPr>
          <p:cNvPr id="163842" name="矩形 316417"/>
          <p:cNvSpPr>
            <a:spLocks noChangeArrowheads="1"/>
          </p:cNvSpPr>
          <p:nvPr/>
        </p:nvSpPr>
        <p:spPr bwMode="auto">
          <a:xfrm>
            <a:off x="304800" y="1633855"/>
            <a:ext cx="8534400" cy="4419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E7FFE7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43" name="标题 3164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 </a:t>
            </a:r>
            <a:r>
              <a:rPr lang="zh-CN" altLang="en-US"/>
              <a:t>谓词公式化为子句集的方法</a:t>
            </a:r>
          </a:p>
        </p:txBody>
      </p:sp>
      <p:sp>
        <p:nvSpPr>
          <p:cNvPr id="163847" name="矩形 316422"/>
          <p:cNvSpPr>
            <a:spLocks noChangeArrowheads="1"/>
          </p:cNvSpPr>
          <p:nvPr/>
        </p:nvSpPr>
        <p:spPr bwMode="auto">
          <a:xfrm>
            <a:off x="3100388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49" name="矩形 316424"/>
          <p:cNvSpPr>
            <a:spLocks noChangeArrowheads="1"/>
          </p:cNvSpPr>
          <p:nvPr/>
        </p:nvSpPr>
        <p:spPr bwMode="auto">
          <a:xfrm>
            <a:off x="3062288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50" name="矩形 316425"/>
          <p:cNvSpPr>
            <a:spLocks noChangeArrowheads="1"/>
          </p:cNvSpPr>
          <p:nvPr/>
        </p:nvSpPr>
        <p:spPr bwMode="auto">
          <a:xfrm>
            <a:off x="0" y="3298825"/>
            <a:ext cx="9144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00">
                <a:latin typeface="Times New Roman" panose="02020603050405020304" pitchFamily="18" charset="0"/>
              </a:rPr>
              <a:t>           </a:t>
            </a:r>
            <a:r>
              <a:rPr lang="en-US" altLang="zh-CN" sz="1100">
                <a:latin typeface="Arial" panose="020B0604020202020204" pitchFamily="34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63851" name="矩形 316426"/>
          <p:cNvSpPr>
            <a:spLocks noChangeArrowheads="1"/>
          </p:cNvSpPr>
          <p:nvPr/>
        </p:nvSpPr>
        <p:spPr bwMode="auto">
          <a:xfrm>
            <a:off x="0" y="3298825"/>
            <a:ext cx="9144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00">
                <a:latin typeface="Times New Roman" panose="02020603050405020304" pitchFamily="18" charset="0"/>
              </a:rPr>
              <a:t>                    </a:t>
            </a:r>
            <a:r>
              <a:rPr lang="en-US" altLang="zh-CN" sz="1100">
                <a:latin typeface="Arial" panose="020B0604020202020204" pitchFamily="34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63867" name="矩形 316442"/>
          <p:cNvSpPr>
            <a:spLocks noChangeArrowheads="1"/>
          </p:cNvSpPr>
          <p:nvPr/>
        </p:nvSpPr>
        <p:spPr bwMode="auto">
          <a:xfrm>
            <a:off x="31432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450" name="矩形 316449"/>
          <p:cNvSpPr>
            <a:spLocks noChangeArrowheads="1"/>
          </p:cNvSpPr>
          <p:nvPr/>
        </p:nvSpPr>
        <p:spPr bwMode="auto">
          <a:xfrm>
            <a:off x="368298" y="1858445"/>
            <a:ext cx="7755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）变量标准化：保证每个量词有自己唯一的变量名</a:t>
            </a:r>
            <a:r>
              <a:rPr lang="zh-CN" altLang="en-US" sz="24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3875" name="矩形 316450"/>
          <p:cNvSpPr>
            <a:spLocks noChangeArrowheads="1"/>
          </p:cNvSpPr>
          <p:nvPr/>
        </p:nvSpPr>
        <p:spPr bwMode="auto">
          <a:xfrm>
            <a:off x="3890963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6452" name="组合 316451"/>
          <p:cNvGrpSpPr/>
          <p:nvPr/>
        </p:nvGrpSpPr>
        <p:grpSpPr bwMode="auto">
          <a:xfrm>
            <a:off x="4231482" y="2917031"/>
            <a:ext cx="4572000" cy="390525"/>
            <a:chOff x="1248" y="3552"/>
            <a:chExt cx="2880" cy="246"/>
          </a:xfrm>
        </p:grpSpPr>
        <p:sp>
          <p:nvSpPr>
            <p:cNvPr id="163877" name="矩形 316452"/>
            <p:cNvSpPr>
              <a:spLocks noChangeArrowheads="1"/>
            </p:cNvSpPr>
            <p:nvPr/>
          </p:nvSpPr>
          <p:spPr bwMode="auto">
            <a:xfrm>
              <a:off x="1248" y="3552"/>
              <a:ext cx="2880" cy="24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3878" name="对象 316453"/>
            <p:cNvGraphicFramePr/>
            <p:nvPr/>
          </p:nvGraphicFramePr>
          <p:xfrm>
            <a:off x="2784" y="3600"/>
            <a:ext cx="1344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777" r:id="rId4" imgW="1358900" imgH="203200" progId="Equation.3">
                    <p:embed/>
                  </p:oleObj>
                </mc:Choice>
                <mc:Fallback>
                  <p:oleObj r:id="rId4" imgW="1358900" imgH="203200" progId="Equation.3">
                    <p:embed/>
                    <p:pic>
                      <p:nvPicPr>
                        <p:cNvPr id="0" name="对象 31645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3600"/>
                          <a:ext cx="1344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79" name="对象 316454"/>
            <p:cNvGraphicFramePr/>
            <p:nvPr/>
          </p:nvGraphicFramePr>
          <p:xfrm>
            <a:off x="1332" y="3600"/>
            <a:ext cx="132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778" r:id="rId6" imgW="1344930" imgH="203200" progId="Equation.3">
                    <p:embed/>
                  </p:oleObj>
                </mc:Choice>
                <mc:Fallback>
                  <p:oleObj r:id="rId6" imgW="1344930" imgH="203200" progId="Equation.3">
                    <p:embed/>
                    <p:pic>
                      <p:nvPicPr>
                        <p:cNvPr id="0" name="对象 31645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2" y="3600"/>
                          <a:ext cx="1321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3880" name="矩形 316455"/>
          <p:cNvSpPr>
            <a:spLocks noChangeArrowheads="1"/>
          </p:cNvSpPr>
          <p:nvPr/>
        </p:nvSpPr>
        <p:spPr bwMode="auto">
          <a:xfrm>
            <a:off x="316230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6457" name="组合 316456"/>
          <p:cNvGrpSpPr/>
          <p:nvPr/>
        </p:nvGrpSpPr>
        <p:grpSpPr bwMode="auto">
          <a:xfrm>
            <a:off x="1447800" y="2455572"/>
            <a:ext cx="6769787" cy="381000"/>
            <a:chOff x="1118" y="3474"/>
            <a:chExt cx="3586" cy="215"/>
          </a:xfrm>
        </p:grpSpPr>
        <p:graphicFrame>
          <p:nvGraphicFramePr>
            <p:cNvPr id="163882" name="对象 316457"/>
            <p:cNvGraphicFramePr/>
            <p:nvPr/>
          </p:nvGraphicFramePr>
          <p:xfrm>
            <a:off x="1680" y="3474"/>
            <a:ext cx="302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779" r:id="rId8" imgW="2819400" imgH="203200" progId="Equation.3">
                    <p:embed/>
                  </p:oleObj>
                </mc:Choice>
                <mc:Fallback>
                  <p:oleObj r:id="rId8" imgW="2819400" imgH="203200" progId="Equation.3">
                    <p:embed/>
                    <p:pic>
                      <p:nvPicPr>
                        <p:cNvPr id="0" name="对象 31645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474"/>
                          <a:ext cx="3024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883" name="左右箭头 316458"/>
            <p:cNvSpPr>
              <a:spLocks noChangeArrowheads="1"/>
            </p:cNvSpPr>
            <p:nvPr/>
          </p:nvSpPr>
          <p:spPr bwMode="auto">
            <a:xfrm>
              <a:off x="1118" y="3487"/>
              <a:ext cx="432" cy="144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3884" name="矩形 316459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53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谓词公式化为子句集的方法</a:t>
            </a:r>
          </a:p>
        </p:txBody>
      </p:sp>
      <p:sp>
        <p:nvSpPr>
          <p:cNvPr id="46" name="文本占位符 317442"/>
          <p:cNvSpPr txBox="1">
            <a:spLocks noChangeArrowheads="1"/>
          </p:cNvSpPr>
          <p:nvPr/>
        </p:nvSpPr>
        <p:spPr bwMode="auto">
          <a:xfrm>
            <a:off x="304760" y="3319463"/>
            <a:ext cx="7804150" cy="107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lvl="1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folHlink"/>
                </a:solidFill>
                <a:latin typeface="+mn-lt"/>
                <a:ea typeface="+mn-ea"/>
                <a:cs typeface="+mn-cs"/>
              </a:defRPr>
            </a:lvl2pPr>
            <a:lvl3pPr marL="1304925" lvl="2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rgbClr val="009900"/>
                </a:solidFill>
                <a:latin typeface="+mn-lt"/>
                <a:ea typeface="+mn-ea"/>
                <a:cs typeface="+mn-cs"/>
              </a:defRPr>
            </a:lvl3pPr>
            <a:lvl4pPr marL="1694180" lvl="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rgbClr val="0099CC"/>
                </a:solidFill>
                <a:latin typeface="+mn-lt"/>
                <a:ea typeface="+mn-ea"/>
                <a:cs typeface="+mn-cs"/>
              </a:defRPr>
            </a:lvl4pPr>
            <a:lvl5pPr marL="2094230" lvl="4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Wingdings" panose="05000000000000000000" pitchFamily="2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</a:rPr>
              <a:t>（</a:t>
            </a:r>
            <a:r>
              <a:rPr lang="en-US" altLang="zh-CN" sz="2200" b="1" dirty="0">
                <a:latin typeface="Times New Roman" panose="02020603050405020304" pitchFamily="18" charset="0"/>
              </a:rPr>
              <a:t>4</a:t>
            </a:r>
            <a:r>
              <a:rPr lang="zh-CN" altLang="en-US" sz="2200" b="1" dirty="0">
                <a:latin typeface="Times New Roman" panose="02020603050405020304" pitchFamily="18" charset="0"/>
              </a:rPr>
              <a:t>）消去存在量词</a:t>
            </a:r>
          </a:p>
          <a:p>
            <a:pPr marL="571500" indent="-571500">
              <a:buFont typeface="Wingdings" panose="05000000000000000000" pitchFamily="2" charset="2"/>
              <a:buNone/>
            </a:pPr>
            <a:r>
              <a:rPr lang="zh-CN" altLang="en-US" sz="2200" dirty="0"/>
              <a:t>    </a:t>
            </a:r>
            <a:r>
              <a:rPr lang="zh-CN" altLang="en-US" sz="2200" dirty="0" smtClean="0">
                <a:latin typeface="Times New Roman" panose="02020603050405020304" pitchFamily="18" charset="0"/>
              </a:rPr>
              <a:t>情形</a:t>
            </a:r>
            <a:r>
              <a:rPr lang="en-US" altLang="zh-CN" sz="2200" dirty="0" smtClean="0">
                <a:latin typeface="Times New Roman" panose="02020603050405020304" pitchFamily="18" charset="0"/>
              </a:rPr>
              <a:t>1</a:t>
            </a:r>
            <a:r>
              <a:rPr lang="zh-CN" altLang="en-US" sz="2200" dirty="0" smtClean="0">
                <a:latin typeface="Times New Roman" panose="02020603050405020304" pitchFamily="18" charset="0"/>
              </a:rPr>
              <a:t>：</a:t>
            </a:r>
            <a:r>
              <a:rPr lang="en-US" altLang="zh-CN" sz="22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200" dirty="0" smtClean="0">
                <a:latin typeface="Times New Roman" panose="02020603050405020304" pitchFamily="18" charset="0"/>
              </a:rPr>
              <a:t>存在量词在</a:t>
            </a:r>
            <a:r>
              <a:rPr lang="zh-CN" altLang="en-US" sz="2200" dirty="0">
                <a:latin typeface="Times New Roman" panose="02020603050405020304" pitchFamily="18" charset="0"/>
              </a:rPr>
              <a:t>全称量词的辖域内</a:t>
            </a:r>
            <a:r>
              <a:rPr lang="zh-CN" altLang="en-US" sz="2200" dirty="0" smtClean="0">
                <a:latin typeface="Times New Roman" panose="02020603050405020304" pitchFamily="18" charset="0"/>
              </a:rPr>
              <a:t>。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 bwMode="auto">
          <a:xfrm>
            <a:off x="609704" y="5029379"/>
            <a:ext cx="6761163" cy="912812"/>
            <a:chOff x="615" y="3253"/>
            <a:chExt cx="4259" cy="575"/>
          </a:xfrm>
        </p:grpSpPr>
        <p:grpSp>
          <p:nvGrpSpPr>
            <p:cNvPr id="54" name="组合 317444"/>
            <p:cNvGrpSpPr/>
            <p:nvPr/>
          </p:nvGrpSpPr>
          <p:grpSpPr bwMode="auto">
            <a:xfrm>
              <a:off x="615" y="3584"/>
              <a:ext cx="4259" cy="244"/>
              <a:chOff x="1008" y="3536"/>
              <a:chExt cx="4259" cy="244"/>
            </a:xfrm>
          </p:grpSpPr>
          <p:graphicFrame>
            <p:nvGraphicFramePr>
              <p:cNvPr id="56" name="对象 317445"/>
              <p:cNvGraphicFramePr/>
              <p:nvPr>
                <p:extLst>
                  <p:ext uri="{D42A27DB-BD31-4B8C-83A1-F6EECF244321}">
                    <p14:modId xmlns:p14="http://schemas.microsoft.com/office/powerpoint/2010/main" val="4215725187"/>
                  </p:ext>
                </p:extLst>
              </p:nvPr>
            </p:nvGraphicFramePr>
            <p:xfrm>
              <a:off x="1720" y="3536"/>
              <a:ext cx="3547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780" r:id="rId10" imgW="2905760" imgH="203200" progId="Equation.3">
                      <p:embed/>
                    </p:oleObj>
                  </mc:Choice>
                  <mc:Fallback>
                    <p:oleObj r:id="rId10" imgW="2905760" imgH="203200" progId="Equation.3">
                      <p:embed/>
                      <p:pic>
                        <p:nvPicPr>
                          <p:cNvPr id="0" name="对象 317445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0" y="3536"/>
                            <a:ext cx="3547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左右箭头 317446"/>
              <p:cNvSpPr>
                <a:spLocks noChangeArrowheads="1"/>
              </p:cNvSpPr>
              <p:nvPr/>
            </p:nvSpPr>
            <p:spPr bwMode="auto">
              <a:xfrm>
                <a:off x="1008" y="3600"/>
                <a:ext cx="576" cy="144"/>
              </a:xfrm>
              <a:prstGeom prst="leftRightArrow">
                <a:avLst>
                  <a:gd name="adj1" fmla="val 50000"/>
                  <a:gd name="adj2" fmla="val 80000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55" name="对象 317447"/>
            <p:cNvGraphicFramePr/>
            <p:nvPr/>
          </p:nvGraphicFramePr>
          <p:xfrm>
            <a:off x="672" y="3253"/>
            <a:ext cx="615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781" r:id="rId12" imgW="622300" imgH="431800" progId="Equation.3">
                    <p:embed/>
                  </p:oleObj>
                </mc:Choice>
                <mc:Fallback>
                  <p:oleObj r:id="rId12" imgW="622300" imgH="431800" progId="Equation.3">
                    <p:embed/>
                    <p:pic>
                      <p:nvPicPr>
                        <p:cNvPr id="0" name="对象 31744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253"/>
                          <a:ext cx="615" cy="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3872" name="对象 316447"/>
          <p:cNvGraphicFramePr/>
          <p:nvPr/>
        </p:nvGraphicFramePr>
        <p:xfrm>
          <a:off x="1622425" y="983615"/>
          <a:ext cx="617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782" r:id="rId14" imgW="2857500" imgH="203200" progId="Equation.3">
                  <p:embed/>
                </p:oleObj>
              </mc:Choice>
              <mc:Fallback>
                <p:oleObj r:id="rId14" imgW="2857500" imgH="203200" progId="Equation.3">
                  <p:embed/>
                  <p:pic>
                    <p:nvPicPr>
                      <p:cNvPr id="0" name="对象 316447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983615"/>
                        <a:ext cx="6172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34"/>
          <p:cNvGrpSpPr/>
          <p:nvPr/>
        </p:nvGrpSpPr>
        <p:grpSpPr bwMode="auto">
          <a:xfrm>
            <a:off x="1763851" y="3612395"/>
            <a:ext cx="7151549" cy="1632930"/>
            <a:chOff x="576" y="1776"/>
            <a:chExt cx="4678" cy="1440"/>
          </a:xfrm>
        </p:grpSpPr>
        <p:grpSp>
          <p:nvGrpSpPr>
            <p:cNvPr id="36" name="组合 317451"/>
            <p:cNvGrpSpPr/>
            <p:nvPr/>
          </p:nvGrpSpPr>
          <p:grpSpPr bwMode="auto">
            <a:xfrm>
              <a:off x="576" y="1776"/>
              <a:ext cx="4630" cy="1440"/>
              <a:chOff x="842" y="1728"/>
              <a:chExt cx="4630" cy="1440"/>
            </a:xfrm>
          </p:grpSpPr>
          <p:sp>
            <p:nvSpPr>
              <p:cNvPr id="38" name="矩形 317452"/>
              <p:cNvSpPr>
                <a:spLocks noChangeArrowheads="1"/>
              </p:cNvSpPr>
              <p:nvPr/>
            </p:nvSpPr>
            <p:spPr bwMode="auto">
              <a:xfrm>
                <a:off x="842" y="1728"/>
                <a:ext cx="4630" cy="1440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9" name="对象 317453"/>
              <p:cNvGraphicFramePr/>
              <p:nvPr/>
            </p:nvGraphicFramePr>
            <p:xfrm>
              <a:off x="890" y="1755"/>
              <a:ext cx="4246" cy="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783" r:id="rId16" imgW="3238500" imgH="685800" progId="Equation.3">
                      <p:embed/>
                    </p:oleObj>
                  </mc:Choice>
                  <mc:Fallback>
                    <p:oleObj r:id="rId16" imgW="3238500" imgH="6858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90" y="1755"/>
                            <a:ext cx="4246" cy="8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对象 317454"/>
              <p:cNvGraphicFramePr/>
              <p:nvPr/>
            </p:nvGraphicFramePr>
            <p:xfrm>
              <a:off x="3228" y="2309"/>
              <a:ext cx="1505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784" r:id="rId18" imgW="1206500" imgH="228600" progId="Equation.3">
                      <p:embed/>
                    </p:oleObj>
                  </mc:Choice>
                  <mc:Fallback>
                    <p:oleObj r:id="rId18" imgW="1206500" imgH="228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28" y="2309"/>
                            <a:ext cx="1505" cy="2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7" name="矩形 317455"/>
            <p:cNvSpPr>
              <a:spLocks noChangeArrowheads="1"/>
            </p:cNvSpPr>
            <p:nvPr/>
          </p:nvSpPr>
          <p:spPr bwMode="auto">
            <a:xfrm>
              <a:off x="624" y="2688"/>
              <a:ext cx="4630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dirty="0" err="1">
                  <a:latin typeface="Times New Roman" panose="02020603050405020304" pitchFamily="18" charset="0"/>
                </a:rPr>
                <a:t>Skolem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化：用</a:t>
              </a:r>
              <a:r>
                <a:rPr lang="en-US" altLang="zh-CN" sz="2000" dirty="0" err="1">
                  <a:latin typeface="Times New Roman" panose="02020603050405020304" pitchFamily="18" charset="0"/>
                </a:rPr>
                <a:t>Skolem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函数代替每个存在量词量化的变量的</a:t>
              </a:r>
              <a:r>
                <a:rPr lang="zh-CN" altLang="en-US" sz="2000" dirty="0" smtClean="0">
                  <a:latin typeface="Times New Roman" panose="02020603050405020304" pitchFamily="18" charset="0"/>
                </a:rPr>
                <a:t>过程</a:t>
              </a:r>
              <a:endParaRPr lang="zh-CN" altLang="en-US" sz="11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6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6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6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6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BFB80005-6E60-4D0A-807E-A796DD07C244}" type="slidenum">
              <a:rPr lang="ja-JP" altLang="en-US" smtClean="0"/>
              <a:t>22</a:t>
            </a:fld>
            <a:endParaRPr lang="ja-JP" altLang="en-US"/>
          </a:p>
        </p:txBody>
      </p:sp>
      <p:sp>
        <p:nvSpPr>
          <p:cNvPr id="163842" name="矩形 316417"/>
          <p:cNvSpPr>
            <a:spLocks noChangeArrowheads="1"/>
          </p:cNvSpPr>
          <p:nvPr/>
        </p:nvSpPr>
        <p:spPr bwMode="auto">
          <a:xfrm>
            <a:off x="304800" y="1633855"/>
            <a:ext cx="8534400" cy="4419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E7FFE7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43" name="标题 3164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  </a:t>
            </a:r>
            <a:r>
              <a:rPr lang="zh-CN" altLang="en-US"/>
              <a:t>谓词公式化为子句集的方法</a:t>
            </a:r>
          </a:p>
        </p:txBody>
      </p:sp>
      <p:sp>
        <p:nvSpPr>
          <p:cNvPr id="163847" name="矩形 316422"/>
          <p:cNvSpPr>
            <a:spLocks noChangeArrowheads="1"/>
          </p:cNvSpPr>
          <p:nvPr/>
        </p:nvSpPr>
        <p:spPr bwMode="auto">
          <a:xfrm>
            <a:off x="3100388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49" name="矩形 316424"/>
          <p:cNvSpPr>
            <a:spLocks noChangeArrowheads="1"/>
          </p:cNvSpPr>
          <p:nvPr/>
        </p:nvSpPr>
        <p:spPr bwMode="auto">
          <a:xfrm>
            <a:off x="3062288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50" name="矩形 316425"/>
          <p:cNvSpPr>
            <a:spLocks noChangeArrowheads="1"/>
          </p:cNvSpPr>
          <p:nvPr/>
        </p:nvSpPr>
        <p:spPr bwMode="auto">
          <a:xfrm>
            <a:off x="0" y="3298825"/>
            <a:ext cx="9144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00">
                <a:latin typeface="Times New Roman" panose="02020603050405020304" pitchFamily="18" charset="0"/>
              </a:rPr>
              <a:t>           </a:t>
            </a:r>
            <a:r>
              <a:rPr lang="en-US" altLang="zh-CN" sz="1100">
                <a:latin typeface="Arial" panose="020B0604020202020204" pitchFamily="34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63851" name="矩形 316426"/>
          <p:cNvSpPr>
            <a:spLocks noChangeArrowheads="1"/>
          </p:cNvSpPr>
          <p:nvPr/>
        </p:nvSpPr>
        <p:spPr bwMode="auto">
          <a:xfrm>
            <a:off x="0" y="3298825"/>
            <a:ext cx="9144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00">
                <a:latin typeface="Times New Roman" panose="02020603050405020304" pitchFamily="18" charset="0"/>
              </a:rPr>
              <a:t>                    </a:t>
            </a:r>
            <a:r>
              <a:rPr lang="en-US" altLang="zh-CN" sz="1100">
                <a:latin typeface="Arial" panose="020B0604020202020204" pitchFamily="34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63867" name="矩形 316442"/>
          <p:cNvSpPr>
            <a:spLocks noChangeArrowheads="1"/>
          </p:cNvSpPr>
          <p:nvPr/>
        </p:nvSpPr>
        <p:spPr bwMode="auto">
          <a:xfrm>
            <a:off x="31432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450" name="矩形 316449"/>
          <p:cNvSpPr>
            <a:spLocks noChangeArrowheads="1"/>
          </p:cNvSpPr>
          <p:nvPr/>
        </p:nvSpPr>
        <p:spPr bwMode="auto">
          <a:xfrm>
            <a:off x="368298" y="1858445"/>
            <a:ext cx="7755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）变量标准化：保证每个量词有自己唯一的变量名</a:t>
            </a:r>
            <a:r>
              <a:rPr lang="zh-CN" altLang="en-US" sz="24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3875" name="矩形 316450"/>
          <p:cNvSpPr>
            <a:spLocks noChangeArrowheads="1"/>
          </p:cNvSpPr>
          <p:nvPr/>
        </p:nvSpPr>
        <p:spPr bwMode="auto">
          <a:xfrm>
            <a:off x="3890963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6452" name="组合 316451"/>
          <p:cNvGrpSpPr/>
          <p:nvPr/>
        </p:nvGrpSpPr>
        <p:grpSpPr bwMode="auto">
          <a:xfrm>
            <a:off x="4231482" y="2917031"/>
            <a:ext cx="4572000" cy="390525"/>
            <a:chOff x="1248" y="3552"/>
            <a:chExt cx="2880" cy="246"/>
          </a:xfrm>
        </p:grpSpPr>
        <p:sp>
          <p:nvSpPr>
            <p:cNvPr id="163877" name="矩形 316452"/>
            <p:cNvSpPr>
              <a:spLocks noChangeArrowheads="1"/>
            </p:cNvSpPr>
            <p:nvPr/>
          </p:nvSpPr>
          <p:spPr bwMode="auto">
            <a:xfrm>
              <a:off x="1248" y="3552"/>
              <a:ext cx="2880" cy="24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3878" name="对象 316453"/>
            <p:cNvGraphicFramePr/>
            <p:nvPr/>
          </p:nvGraphicFramePr>
          <p:xfrm>
            <a:off x="2784" y="3600"/>
            <a:ext cx="1344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82" r:id="rId4" imgW="1358900" imgH="203200" progId="Equation.3">
                    <p:embed/>
                  </p:oleObj>
                </mc:Choice>
                <mc:Fallback>
                  <p:oleObj r:id="rId4" imgW="1358900" imgH="20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3600"/>
                          <a:ext cx="1344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79" name="对象 316454"/>
            <p:cNvGraphicFramePr/>
            <p:nvPr/>
          </p:nvGraphicFramePr>
          <p:xfrm>
            <a:off x="1332" y="3600"/>
            <a:ext cx="132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83" r:id="rId6" imgW="1344930" imgH="203200" progId="Equation.3">
                    <p:embed/>
                  </p:oleObj>
                </mc:Choice>
                <mc:Fallback>
                  <p:oleObj r:id="rId6" imgW="1344930" imgH="20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2" y="3600"/>
                          <a:ext cx="1321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3880" name="矩形 316455"/>
          <p:cNvSpPr>
            <a:spLocks noChangeArrowheads="1"/>
          </p:cNvSpPr>
          <p:nvPr/>
        </p:nvSpPr>
        <p:spPr bwMode="auto">
          <a:xfrm>
            <a:off x="316230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6457" name="组合 316456"/>
          <p:cNvGrpSpPr/>
          <p:nvPr/>
        </p:nvGrpSpPr>
        <p:grpSpPr bwMode="auto">
          <a:xfrm>
            <a:off x="1447800" y="2455572"/>
            <a:ext cx="6769787" cy="381000"/>
            <a:chOff x="1118" y="3474"/>
            <a:chExt cx="3586" cy="215"/>
          </a:xfrm>
        </p:grpSpPr>
        <p:graphicFrame>
          <p:nvGraphicFramePr>
            <p:cNvPr id="163882" name="对象 316457"/>
            <p:cNvGraphicFramePr/>
            <p:nvPr/>
          </p:nvGraphicFramePr>
          <p:xfrm>
            <a:off x="1680" y="3474"/>
            <a:ext cx="302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84" r:id="rId8" imgW="2819400" imgH="203200" progId="Equation.3">
                    <p:embed/>
                  </p:oleObj>
                </mc:Choice>
                <mc:Fallback>
                  <p:oleObj r:id="rId8" imgW="2819400" imgH="20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474"/>
                          <a:ext cx="3024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883" name="左右箭头 316458"/>
            <p:cNvSpPr>
              <a:spLocks noChangeArrowheads="1"/>
            </p:cNvSpPr>
            <p:nvPr/>
          </p:nvSpPr>
          <p:spPr bwMode="auto">
            <a:xfrm>
              <a:off x="1118" y="3487"/>
              <a:ext cx="432" cy="144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3884" name="矩形 316459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53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谓词公式化为子句集的方法</a:t>
            </a:r>
          </a:p>
        </p:txBody>
      </p:sp>
      <p:sp>
        <p:nvSpPr>
          <p:cNvPr id="46" name="文本占位符 317442"/>
          <p:cNvSpPr txBox="1">
            <a:spLocks noChangeArrowheads="1"/>
          </p:cNvSpPr>
          <p:nvPr/>
        </p:nvSpPr>
        <p:spPr bwMode="auto">
          <a:xfrm>
            <a:off x="304760" y="3319463"/>
            <a:ext cx="8381932" cy="252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lvl="1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folHlink"/>
                </a:solidFill>
                <a:latin typeface="+mn-lt"/>
                <a:ea typeface="+mn-ea"/>
                <a:cs typeface="+mn-cs"/>
              </a:defRPr>
            </a:lvl2pPr>
            <a:lvl3pPr marL="1304925" lvl="2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rgbClr val="009900"/>
                </a:solidFill>
                <a:latin typeface="+mn-lt"/>
                <a:ea typeface="+mn-ea"/>
                <a:cs typeface="+mn-cs"/>
              </a:defRPr>
            </a:lvl3pPr>
            <a:lvl4pPr marL="1694180" lvl="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rgbClr val="0099CC"/>
                </a:solidFill>
                <a:latin typeface="+mn-lt"/>
                <a:ea typeface="+mn-ea"/>
                <a:cs typeface="+mn-cs"/>
              </a:defRPr>
            </a:lvl4pPr>
            <a:lvl5pPr marL="2094230" lvl="4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Wingdings" panose="05000000000000000000" pitchFamily="2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</a:rPr>
              <a:t>（</a:t>
            </a:r>
            <a:r>
              <a:rPr lang="en-US" altLang="zh-CN" sz="2200" b="1" dirty="0">
                <a:latin typeface="Times New Roman" panose="02020603050405020304" pitchFamily="18" charset="0"/>
              </a:rPr>
              <a:t>4</a:t>
            </a:r>
            <a:r>
              <a:rPr lang="zh-CN" altLang="en-US" sz="2200" b="1" dirty="0">
                <a:latin typeface="Times New Roman" panose="02020603050405020304" pitchFamily="18" charset="0"/>
              </a:rPr>
              <a:t>）消去存在量词</a:t>
            </a:r>
          </a:p>
          <a:p>
            <a:pPr marL="571500" indent="-571500">
              <a:buFont typeface="Wingdings" panose="05000000000000000000" pitchFamily="2" charset="2"/>
              <a:buNone/>
            </a:pPr>
            <a:r>
              <a:rPr lang="zh-CN" altLang="en-US" sz="2200" dirty="0"/>
              <a:t>    </a:t>
            </a:r>
            <a:r>
              <a:rPr lang="zh-CN" altLang="en-US" sz="2200" dirty="0" smtClean="0">
                <a:latin typeface="Times New Roman" panose="02020603050405020304" pitchFamily="18" charset="0"/>
              </a:rPr>
              <a:t>情形</a:t>
            </a:r>
            <a:r>
              <a:rPr lang="en-US" altLang="zh-CN" sz="2200" dirty="0" smtClean="0">
                <a:latin typeface="Times New Roman" panose="02020603050405020304" pitchFamily="18" charset="0"/>
              </a:rPr>
              <a:t>1</a:t>
            </a:r>
            <a:r>
              <a:rPr lang="zh-CN" altLang="en-US" sz="2200" dirty="0" smtClean="0">
                <a:latin typeface="Times New Roman" panose="02020603050405020304" pitchFamily="18" charset="0"/>
              </a:rPr>
              <a:t>：</a:t>
            </a:r>
            <a:r>
              <a:rPr lang="en-US" altLang="zh-CN" sz="22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</a:rPr>
              <a:t>如果</a:t>
            </a:r>
            <a:r>
              <a:rPr lang="zh-CN" altLang="en-US" sz="2200" dirty="0" smtClean="0">
                <a:latin typeface="Times New Roman" panose="02020603050405020304" pitchFamily="18" charset="0"/>
              </a:rPr>
              <a:t>存在量词在</a:t>
            </a:r>
            <a:r>
              <a:rPr lang="zh-CN" altLang="en-US" sz="2200" dirty="0">
                <a:latin typeface="Times New Roman" panose="02020603050405020304" pitchFamily="18" charset="0"/>
              </a:rPr>
              <a:t>全称量词的辖域内</a:t>
            </a:r>
            <a:r>
              <a:rPr lang="zh-CN" altLang="en-US" sz="2200" dirty="0" smtClean="0">
                <a:latin typeface="Times New Roman" panose="02020603050405020304" pitchFamily="18" charset="0"/>
              </a:rPr>
              <a:t>。</a:t>
            </a:r>
            <a:endParaRPr lang="en-US" altLang="zh-CN" sz="2200" dirty="0" smtClean="0">
              <a:latin typeface="Times New Roman" panose="02020603050405020304" pitchFamily="18" charset="0"/>
            </a:endParaRPr>
          </a:p>
          <a:p>
            <a:pPr marL="571500" indent="-571500">
              <a:buNone/>
            </a:pPr>
            <a:r>
              <a:rPr lang="zh-CN" altLang="en-US" sz="2200" dirty="0" smtClean="0">
                <a:latin typeface="Times New Roman" panose="02020603050405020304" pitchFamily="18" charset="0"/>
              </a:rPr>
              <a:t>    情形</a:t>
            </a:r>
            <a:r>
              <a:rPr lang="en-US" altLang="zh-CN" sz="2200" dirty="0" smtClean="0">
                <a:latin typeface="Times New Roman" panose="02020603050405020304" pitchFamily="18" charset="0"/>
              </a:rPr>
              <a:t>2</a:t>
            </a:r>
            <a:r>
              <a:rPr lang="zh-CN" altLang="en-US" sz="2200" dirty="0" smtClean="0">
                <a:latin typeface="Times New Roman" panose="02020603050405020304" pitchFamily="18" charset="0"/>
              </a:rPr>
              <a:t>：如果要消去的存在量词不</a:t>
            </a:r>
            <a:r>
              <a:rPr lang="zh-CN" altLang="en-US" sz="2200" dirty="0" smtClean="0"/>
              <a:t>在任何一个全称量词</a:t>
            </a:r>
            <a:r>
              <a:rPr lang="zh-CN" altLang="en-US" sz="2200" dirty="0"/>
              <a:t>的辖域</a:t>
            </a:r>
            <a:r>
              <a:rPr lang="zh-CN" altLang="en-US" sz="2200" dirty="0" smtClean="0"/>
              <a:t>内，就用不含变量的</a:t>
            </a:r>
            <a:r>
              <a:rPr lang="en-US" altLang="zh-CN" sz="2200" dirty="0" err="1" smtClean="0"/>
              <a:t>Skolem</a:t>
            </a:r>
            <a:r>
              <a:rPr lang="zh-CN" altLang="en-US" sz="2200" dirty="0" smtClean="0"/>
              <a:t>函数即常量。例如：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>                          </a:t>
            </a:r>
            <a:r>
              <a:rPr lang="zh-CN" altLang="en-US" sz="2200" dirty="0" smtClean="0"/>
              <a:t>化为</a:t>
            </a:r>
            <a:r>
              <a:rPr lang="en-US" altLang="zh-CN" sz="1800" i="1" dirty="0" smtClean="0"/>
              <a:t>P(A)           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为新的常量符号</a:t>
            </a:r>
            <a:endParaRPr lang="zh-CN" altLang="en-US" sz="1800" dirty="0"/>
          </a:p>
          <a:p>
            <a:pPr marL="571500" indent="-571500">
              <a:buFont typeface="Wingdings" panose="05000000000000000000" pitchFamily="2" charset="2"/>
              <a:buNone/>
            </a:pPr>
            <a:endParaRPr lang="en-US" altLang="zh-CN" sz="2200" dirty="0" smtClean="0">
              <a:latin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None/>
            </a:pPr>
            <a:endParaRPr lang="zh-CN" altLang="en-US" sz="2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63872" name="对象 316447"/>
          <p:cNvGraphicFramePr/>
          <p:nvPr/>
        </p:nvGraphicFramePr>
        <p:xfrm>
          <a:off x="1622425" y="983615"/>
          <a:ext cx="617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85" r:id="rId10" imgW="2857500" imgH="203200" progId="Equation.3">
                  <p:embed/>
                </p:oleObj>
              </mc:Choice>
              <mc:Fallback>
                <p:oleObj r:id="rId10" imgW="28575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983615"/>
                        <a:ext cx="6172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66" y="5278120"/>
            <a:ext cx="907970" cy="2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2383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0921E527-4176-4B90-BB9B-2060E073475C}" type="slidenum">
              <a:rPr lang="ja-JP" altLang="en-US" smtClean="0"/>
              <a:t>23</a:t>
            </a:fld>
            <a:endParaRPr lang="ja-JP" altLang="en-US"/>
          </a:p>
        </p:txBody>
      </p:sp>
      <p:grpSp>
        <p:nvGrpSpPr>
          <p:cNvPr id="317444" name="组合 317443"/>
          <p:cNvGrpSpPr/>
          <p:nvPr/>
        </p:nvGrpSpPr>
        <p:grpSpPr bwMode="auto">
          <a:xfrm>
            <a:off x="1351602" y="2472419"/>
            <a:ext cx="6632575" cy="931862"/>
            <a:chOff x="615" y="3253"/>
            <a:chExt cx="4178" cy="587"/>
          </a:xfrm>
        </p:grpSpPr>
        <p:grpSp>
          <p:nvGrpSpPr>
            <p:cNvPr id="164869" name="组合 317444"/>
            <p:cNvGrpSpPr/>
            <p:nvPr/>
          </p:nvGrpSpPr>
          <p:grpSpPr bwMode="auto">
            <a:xfrm>
              <a:off x="615" y="3596"/>
              <a:ext cx="4178" cy="244"/>
              <a:chOff x="1008" y="3548"/>
              <a:chExt cx="4178" cy="244"/>
            </a:xfrm>
          </p:grpSpPr>
          <p:graphicFrame>
            <p:nvGraphicFramePr>
              <p:cNvPr id="164870" name="对象 317445"/>
              <p:cNvGraphicFramePr/>
              <p:nvPr/>
            </p:nvGraphicFramePr>
            <p:xfrm>
              <a:off x="1639" y="3548"/>
              <a:ext cx="3547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1626" r:id="rId3" imgW="2905760" imgH="203200" progId="Equation.3">
                      <p:embed/>
                    </p:oleObj>
                  </mc:Choice>
                  <mc:Fallback>
                    <p:oleObj r:id="rId3" imgW="2905760" imgH="203200" progId="Equation.3">
                      <p:embed/>
                      <p:pic>
                        <p:nvPicPr>
                          <p:cNvPr id="0" name="对象 317445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39" y="3548"/>
                            <a:ext cx="3547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4871" name="左右箭头 317446"/>
              <p:cNvSpPr>
                <a:spLocks noChangeArrowheads="1"/>
              </p:cNvSpPr>
              <p:nvPr/>
            </p:nvSpPr>
            <p:spPr bwMode="auto">
              <a:xfrm>
                <a:off x="1008" y="3600"/>
                <a:ext cx="576" cy="144"/>
              </a:xfrm>
              <a:prstGeom prst="leftRightArrow">
                <a:avLst>
                  <a:gd name="adj1" fmla="val 50000"/>
                  <a:gd name="adj2" fmla="val 80000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64872" name="对象 317447"/>
            <p:cNvGraphicFramePr/>
            <p:nvPr/>
          </p:nvGraphicFramePr>
          <p:xfrm>
            <a:off x="672" y="3253"/>
            <a:ext cx="615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627" r:id="rId5" imgW="622300" imgH="431800" progId="Equation.3">
                    <p:embed/>
                  </p:oleObj>
                </mc:Choice>
                <mc:Fallback>
                  <p:oleObj r:id="rId5" imgW="622300" imgH="431800" progId="Equation.3">
                    <p:embed/>
                    <p:pic>
                      <p:nvPicPr>
                        <p:cNvPr id="0" name="对象 31744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253"/>
                          <a:ext cx="615" cy="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4873" name="矩形 317448"/>
          <p:cNvSpPr>
            <a:spLocks noChangeArrowheads="1"/>
          </p:cNvSpPr>
          <p:nvPr/>
        </p:nvSpPr>
        <p:spPr bwMode="auto">
          <a:xfrm>
            <a:off x="327660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74" name="矩形 317449"/>
          <p:cNvSpPr>
            <a:spLocks noChangeArrowheads="1"/>
          </p:cNvSpPr>
          <p:nvPr/>
        </p:nvSpPr>
        <p:spPr bwMode="auto">
          <a:xfrm>
            <a:off x="3948113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81" name="矩形 317456"/>
          <p:cNvSpPr>
            <a:spLocks noChangeArrowheads="1"/>
          </p:cNvSpPr>
          <p:nvPr/>
        </p:nvSpPr>
        <p:spPr bwMode="auto">
          <a:xfrm>
            <a:off x="3109913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58" name="矩形 317457"/>
          <p:cNvSpPr>
            <a:spLocks noChangeArrowheads="1"/>
          </p:cNvSpPr>
          <p:nvPr/>
        </p:nvSpPr>
        <p:spPr bwMode="auto">
          <a:xfrm>
            <a:off x="615002" y="3606583"/>
            <a:ext cx="34766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</a:rPr>
              <a:t>）化为前束形</a:t>
            </a:r>
          </a:p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latin typeface="Arial" panose="020B0604020202020204" pitchFamily="34" charset="0"/>
              </a:rPr>
              <a:t>  前束形</a:t>
            </a:r>
            <a:r>
              <a:rPr lang="en-US" altLang="zh-CN" sz="2400" dirty="0">
                <a:latin typeface="Arial" panose="020B0604020202020204" pitchFamily="34" charset="0"/>
              </a:rPr>
              <a:t>=</a:t>
            </a:r>
            <a:r>
              <a:rPr lang="zh-CN" altLang="en-US" sz="2400" dirty="0">
                <a:latin typeface="Arial" panose="020B0604020202020204" pitchFamily="34" charset="0"/>
              </a:rPr>
              <a:t>（前缀）</a:t>
            </a:r>
            <a:r>
              <a:rPr lang="en-US" altLang="zh-CN" sz="2400" dirty="0">
                <a:latin typeface="Arial" panose="020B0604020202020204" pitchFamily="34" charset="0"/>
              </a:rPr>
              <a:t>{</a:t>
            </a:r>
            <a:r>
              <a:rPr lang="zh-CN" altLang="en-US" sz="2400" dirty="0">
                <a:latin typeface="Arial" panose="020B0604020202020204" pitchFamily="34" charset="0"/>
              </a:rPr>
              <a:t>母式</a:t>
            </a:r>
            <a:r>
              <a:rPr lang="en-US" altLang="zh-CN" sz="2400" dirty="0"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317459" name="线形标注 2(带强调线) 317458"/>
          <p:cNvSpPr/>
          <p:nvPr/>
        </p:nvSpPr>
        <p:spPr bwMode="auto">
          <a:xfrm>
            <a:off x="2120900" y="4918077"/>
            <a:ext cx="4673600" cy="909637"/>
          </a:xfrm>
          <a:prstGeom prst="accentCallout2">
            <a:avLst>
              <a:gd name="adj1" fmla="val 12565"/>
              <a:gd name="adj2" fmla="val -1630"/>
              <a:gd name="adj3" fmla="val 12565"/>
              <a:gd name="adj4" fmla="val -6352"/>
              <a:gd name="adj5" fmla="val -33681"/>
              <a:gd name="adj6" fmla="val -11245"/>
            </a:avLst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pPr algn="just"/>
            <a:r>
              <a:rPr lang="zh-CN" altLang="en-US" sz="2400" dirty="0">
                <a:latin typeface="宋体" panose="02010600030101010101" pitchFamily="2" charset="-122"/>
              </a:rPr>
              <a:t>（前缀）：全称量词串。</a:t>
            </a:r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latin typeface="Times New Roman" panose="02020603050405020304" pitchFamily="18" charset="0"/>
              </a:rPr>
              <a:t>{</a:t>
            </a:r>
            <a:r>
              <a:rPr lang="zh-CN" altLang="en-US" sz="2400" dirty="0">
                <a:latin typeface="宋体" panose="02010600030101010101" pitchFamily="2" charset="-122"/>
              </a:rPr>
              <a:t>母式</a:t>
            </a: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r>
              <a:rPr lang="zh-CN" altLang="en-US" sz="2400" dirty="0">
                <a:latin typeface="宋体" panose="02010600030101010101" pitchFamily="2" charset="-122"/>
              </a:rPr>
              <a:t>：不含量词的谓词公式。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4884" name="标题 3174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谓词公式化为子句集的方法</a:t>
            </a:r>
          </a:p>
        </p:txBody>
      </p:sp>
      <p:sp>
        <p:nvSpPr>
          <p:cNvPr id="26" name="文本占位符 316419"/>
          <p:cNvSpPr txBox="1">
            <a:spLocks noChangeArrowheads="1"/>
          </p:cNvSpPr>
          <p:nvPr/>
        </p:nvSpPr>
        <p:spPr bwMode="auto">
          <a:xfrm>
            <a:off x="250825" y="846773"/>
            <a:ext cx="8642350" cy="179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lvl="1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folHlink"/>
                </a:solidFill>
                <a:latin typeface="+mn-lt"/>
                <a:ea typeface="+mn-ea"/>
                <a:cs typeface="+mn-cs"/>
              </a:defRPr>
            </a:lvl2pPr>
            <a:lvl3pPr marL="1304925" lvl="2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rgbClr val="009900"/>
                </a:solidFill>
                <a:latin typeface="+mn-lt"/>
                <a:ea typeface="+mn-ea"/>
                <a:cs typeface="+mn-cs"/>
              </a:defRPr>
            </a:lvl3pPr>
            <a:lvl4pPr marL="1694180" lvl="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rgbClr val="0099CC"/>
                </a:solidFill>
                <a:latin typeface="+mn-lt"/>
                <a:ea typeface="+mn-ea"/>
                <a:cs typeface="+mn-cs"/>
              </a:defRPr>
            </a:lvl4pPr>
            <a:lvl5pPr marL="2094230" lvl="4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zh-CN" sz="2200" b="1" dirty="0"/>
              <a:t>  </a:t>
            </a:r>
            <a:r>
              <a:rPr lang="zh-CN" altLang="en-US" sz="2200" b="1" dirty="0">
                <a:latin typeface="Times New Roman" panose="02020603050405020304" pitchFamily="18" charset="0"/>
              </a:rPr>
              <a:t>例</a:t>
            </a:r>
            <a:r>
              <a:rPr lang="en-US" altLang="zh-CN" sz="2200" b="1" dirty="0" smtClean="0">
                <a:latin typeface="Times New Roman" panose="02020603050405020304" pitchFamily="18" charset="0"/>
              </a:rPr>
              <a:t>3.1</a:t>
            </a:r>
            <a:r>
              <a:rPr lang="en-US" altLang="zh-CN" sz="2200" dirty="0" smtClean="0">
                <a:latin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Times New Roman" panose="02020603050405020304" pitchFamily="18" charset="0"/>
              </a:rPr>
              <a:t>将下列</a:t>
            </a:r>
            <a:r>
              <a:rPr lang="zh-CN" altLang="en-US" sz="2200" b="1" dirty="0"/>
              <a:t>谓词公式化为子句集。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600" dirty="0"/>
          </a:p>
          <a:p>
            <a:pPr marL="0" indent="0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600" dirty="0"/>
              <a:t> </a:t>
            </a:r>
            <a:r>
              <a:rPr lang="zh-CN" altLang="en-US" sz="2200" b="1" dirty="0"/>
              <a:t>解</a:t>
            </a:r>
            <a:r>
              <a:rPr lang="zh-CN" altLang="en-US" sz="2200" b="1" dirty="0">
                <a:latin typeface="Times New Roman" panose="02020603050405020304" pitchFamily="18" charset="0"/>
              </a:rPr>
              <a:t>：</a:t>
            </a:r>
            <a:endParaRPr lang="zh-CN" altLang="en-US" sz="2200" b="1" dirty="0"/>
          </a:p>
          <a:p>
            <a:pPr marL="0" indent="0" algn="just">
              <a:buFont typeface="Wingdings" panose="05000000000000000000" pitchFamily="2" charset="2"/>
              <a:buNone/>
            </a:pPr>
            <a:endParaRPr lang="zh-CN" altLang="en-US" sz="2200" b="1" dirty="0"/>
          </a:p>
        </p:txBody>
      </p:sp>
      <p:graphicFrame>
        <p:nvGraphicFramePr>
          <p:cNvPr id="27" name="对象 316423"/>
          <p:cNvGraphicFramePr/>
          <p:nvPr/>
        </p:nvGraphicFramePr>
        <p:xfrm>
          <a:off x="990600" y="1436688"/>
          <a:ext cx="69342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8" r:id="rId7" imgW="2946400" imgH="203200" progId="Equation.3">
                  <p:embed/>
                </p:oleObj>
              </mc:Choice>
              <mc:Fallback>
                <p:oleObj r:id="rId7" imgW="2946400" imgH="203200" progId="Equation.3">
                  <p:embed/>
                  <p:pic>
                    <p:nvPicPr>
                      <p:cNvPr id="0" name="对象 31642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36688"/>
                        <a:ext cx="69342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15002" y="6019732"/>
            <a:ext cx="7913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此时，只有一个全称量词，且已经位于公式的最左边，所以，这一步不需要做任何工作。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0E41C80F-2258-4CB6-8D5B-05348DE82432}" type="slidenum">
              <a:rPr lang="ja-JP" altLang="en-US" smtClean="0"/>
              <a:t>24</a:t>
            </a:fld>
            <a:endParaRPr lang="ja-JP" altLang="en-US"/>
          </a:p>
        </p:txBody>
      </p:sp>
      <p:sp>
        <p:nvSpPr>
          <p:cNvPr id="165890" name="矩形 318465"/>
          <p:cNvSpPr>
            <a:spLocks noChangeArrowheads="1"/>
          </p:cNvSpPr>
          <p:nvPr/>
        </p:nvSpPr>
        <p:spPr bwMode="auto">
          <a:xfrm>
            <a:off x="304800" y="914400"/>
            <a:ext cx="8534400" cy="5334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E7FFE7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5892" name="文本占位符 318467"/>
          <p:cNvSpPr>
            <a:spLocks noGrp="1" noChangeArrowheads="1"/>
          </p:cNvSpPr>
          <p:nvPr>
            <p:ph type="body" idx="1"/>
          </p:nvPr>
        </p:nvSpPr>
        <p:spPr>
          <a:xfrm>
            <a:off x="152400" y="984250"/>
            <a:ext cx="8642350" cy="16065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200" b="1">
                <a:latin typeface="Times New Roman" panose="02020603050405020304" pitchFamily="18" charset="0"/>
              </a:rPr>
              <a:t>（</a:t>
            </a:r>
            <a:r>
              <a:rPr lang="en-US" altLang="zh-CN" sz="2200" b="1">
                <a:latin typeface="Times New Roman" panose="02020603050405020304" pitchFamily="18" charset="0"/>
              </a:rPr>
              <a:t>6</a:t>
            </a:r>
            <a:r>
              <a:rPr lang="zh-CN" altLang="en-US" sz="2200" b="1">
                <a:latin typeface="Times New Roman" panose="02020603050405020304" pitchFamily="18" charset="0"/>
              </a:rPr>
              <a:t>）化为 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Skolem </a:t>
            </a:r>
            <a:r>
              <a:rPr lang="zh-CN" altLang="en-US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标准形</a:t>
            </a:r>
            <a:r>
              <a:rPr lang="zh-CN" altLang="en-US" sz="2200" b="1"/>
              <a:t> </a:t>
            </a:r>
          </a:p>
        </p:txBody>
      </p:sp>
      <p:sp>
        <p:nvSpPr>
          <p:cNvPr id="165893" name="矩形 318468"/>
          <p:cNvSpPr>
            <a:spLocks noChangeArrowheads="1"/>
          </p:cNvSpPr>
          <p:nvPr/>
        </p:nvSpPr>
        <p:spPr bwMode="auto">
          <a:xfrm>
            <a:off x="3871913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8470" name="组合 318469"/>
          <p:cNvGrpSpPr/>
          <p:nvPr/>
        </p:nvGrpSpPr>
        <p:grpSpPr bwMode="auto">
          <a:xfrm>
            <a:off x="3225800" y="1524000"/>
            <a:ext cx="5461000" cy="1235075"/>
            <a:chOff x="2032" y="960"/>
            <a:chExt cx="3440" cy="778"/>
          </a:xfrm>
        </p:grpSpPr>
        <p:sp>
          <p:nvSpPr>
            <p:cNvPr id="165895" name="线形标注 2 318470"/>
            <p:cNvSpPr/>
            <p:nvPr/>
          </p:nvSpPr>
          <p:spPr bwMode="auto">
            <a:xfrm>
              <a:off x="2032" y="960"/>
              <a:ext cx="3440" cy="768"/>
            </a:xfrm>
            <a:prstGeom prst="borderCallout2">
              <a:avLst>
                <a:gd name="adj1" fmla="val 9375"/>
                <a:gd name="adj2" fmla="val -1394"/>
                <a:gd name="adj3" fmla="val 9375"/>
                <a:gd name="adj4" fmla="val -6745"/>
                <a:gd name="adj5" fmla="val -11847"/>
                <a:gd name="adj6" fmla="val -12296"/>
              </a:avLst>
            </a:prstGeom>
            <a:gradFill rotWithShape="0">
              <a:gsLst>
                <a:gs pos="0">
                  <a:schemeClr val="bg1"/>
                </a:gs>
                <a:gs pos="50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ctr"/>
              <a:endParaRPr lang="zh-CN" altLang="zh-CN">
                <a:latin typeface="Arial" panose="020B0604020202020204" pitchFamily="34" charset="0"/>
              </a:endParaRPr>
            </a:p>
          </p:txBody>
        </p:sp>
        <p:grpSp>
          <p:nvGrpSpPr>
            <p:cNvPr id="165896" name="组合 318471"/>
            <p:cNvGrpSpPr/>
            <p:nvPr/>
          </p:nvGrpSpPr>
          <p:grpSpPr bwMode="auto">
            <a:xfrm>
              <a:off x="2256" y="980"/>
              <a:ext cx="3120" cy="758"/>
              <a:chOff x="2448" y="576"/>
              <a:chExt cx="3120" cy="758"/>
            </a:xfrm>
          </p:grpSpPr>
          <p:sp>
            <p:nvSpPr>
              <p:cNvPr id="165897" name="矩形 318472"/>
              <p:cNvSpPr>
                <a:spLocks noChangeArrowheads="1"/>
              </p:cNvSpPr>
              <p:nvPr/>
            </p:nvSpPr>
            <p:spPr bwMode="auto">
              <a:xfrm>
                <a:off x="2448" y="576"/>
                <a:ext cx="3120" cy="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latin typeface="Times New Roman" panose="02020603050405020304" pitchFamily="18" charset="0"/>
                  </a:rPr>
                  <a:t>Skolem </a:t>
                </a:r>
                <a:r>
                  <a:rPr lang="zh-CN" altLang="en-US" sz="2400">
                    <a:latin typeface="Times New Roman" panose="02020603050405020304" pitchFamily="18" charset="0"/>
                  </a:rPr>
                  <a:t>标准形：</a:t>
                </a:r>
                <a:endParaRPr lang="zh-CN" altLang="en-US" sz="2400" i="1">
                  <a:latin typeface="Times New Roman" panose="02020603050405020304" pitchFamily="18" charset="0"/>
                </a:endParaRPr>
              </a:p>
              <a:p>
                <a:r>
                  <a:rPr lang="en-US" altLang="zh-CN" sz="2500" i="1">
                    <a:latin typeface="Times New Roman" panose="02020603050405020304" pitchFamily="18" charset="0"/>
                  </a:rPr>
                  <a:t>M</a:t>
                </a:r>
                <a:r>
                  <a:rPr lang="zh-CN" altLang="en-US" sz="2400">
                    <a:latin typeface="Times New Roman" panose="02020603050405020304" pitchFamily="18" charset="0"/>
                  </a:rPr>
                  <a:t>：子句的合取式，称为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Skolem</a:t>
                </a:r>
                <a:r>
                  <a:rPr lang="zh-CN" altLang="en-US" sz="2400">
                    <a:latin typeface="Times New Roman" panose="02020603050405020304" pitchFamily="18" charset="0"/>
                  </a:rPr>
                  <a:t>标准</a:t>
                </a:r>
                <a:r>
                  <a:rPr lang="zh-CN" altLang="en-US" sz="2400">
                    <a:latin typeface="宋体" panose="02010600030101010101" pitchFamily="2" charset="-122"/>
                  </a:rPr>
                  <a:t>形的母式。</a:t>
                </a:r>
                <a:r>
                  <a:rPr lang="zh-CN" altLang="en-US" sz="1100">
                    <a:latin typeface="Arial" panose="020B0604020202020204" pitchFamily="34" charset="0"/>
                  </a:rPr>
                  <a:t> </a:t>
                </a:r>
              </a:p>
            </p:txBody>
          </p:sp>
          <p:graphicFrame>
            <p:nvGraphicFramePr>
              <p:cNvPr id="165898" name="对象 318473"/>
              <p:cNvGraphicFramePr/>
              <p:nvPr/>
            </p:nvGraphicFramePr>
            <p:xfrm>
              <a:off x="3888" y="576"/>
              <a:ext cx="1536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458" r:id="rId3" imgW="1397000" imgH="228600" progId="Equation.3">
                      <p:embed/>
                    </p:oleObj>
                  </mc:Choice>
                  <mc:Fallback>
                    <p:oleObj r:id="rId3" imgW="1397000" imgH="228600" progId="Equation.3">
                      <p:embed/>
                      <p:pic>
                        <p:nvPicPr>
                          <p:cNvPr id="0" name="对象 318473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576"/>
                            <a:ext cx="1536" cy="2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65899" name="矩形 318474"/>
          <p:cNvSpPr>
            <a:spLocks noChangeArrowheads="1"/>
          </p:cNvSpPr>
          <p:nvPr/>
        </p:nvSpPr>
        <p:spPr bwMode="auto">
          <a:xfrm>
            <a:off x="35242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00" name="矩形 318475"/>
          <p:cNvSpPr>
            <a:spLocks noChangeArrowheads="1"/>
          </p:cNvSpPr>
          <p:nvPr/>
        </p:nvSpPr>
        <p:spPr bwMode="auto">
          <a:xfrm>
            <a:off x="35242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8477" name="组合 318476"/>
          <p:cNvGrpSpPr/>
          <p:nvPr/>
        </p:nvGrpSpPr>
        <p:grpSpPr bwMode="auto">
          <a:xfrm>
            <a:off x="1371600" y="1600200"/>
            <a:ext cx="4724400" cy="908050"/>
            <a:chOff x="624" y="1104"/>
            <a:chExt cx="2976" cy="572"/>
          </a:xfrm>
        </p:grpSpPr>
        <p:graphicFrame>
          <p:nvGraphicFramePr>
            <p:cNvPr id="165902" name="对象 318477"/>
            <p:cNvGraphicFramePr/>
            <p:nvPr/>
          </p:nvGraphicFramePr>
          <p:xfrm>
            <a:off x="624" y="1104"/>
            <a:ext cx="2964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59" r:id="rId5" imgW="2095500" imgH="203200" progId="Equation.3">
                    <p:embed/>
                  </p:oleObj>
                </mc:Choice>
                <mc:Fallback>
                  <p:oleObj r:id="rId5" imgW="2095500" imgH="203200" progId="Equation.3">
                    <p:embed/>
                    <p:pic>
                      <p:nvPicPr>
                        <p:cNvPr id="0" name="对象 31847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104"/>
                          <a:ext cx="2964" cy="283"/>
                        </a:xfrm>
                        <a:prstGeom prst="rect">
                          <a:avLst/>
                        </a:prstGeom>
                        <a:solidFill>
                          <a:schemeClr val="bg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903" name="对象 318478"/>
            <p:cNvGraphicFramePr/>
            <p:nvPr/>
          </p:nvGraphicFramePr>
          <p:xfrm>
            <a:off x="624" y="1392"/>
            <a:ext cx="2976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60" r:id="rId7" imgW="2095500" imgH="203200" progId="Equation.3">
                    <p:embed/>
                  </p:oleObj>
                </mc:Choice>
                <mc:Fallback>
                  <p:oleObj r:id="rId7" imgW="2095500" imgH="203200" progId="Equation.3">
                    <p:embed/>
                    <p:pic>
                      <p:nvPicPr>
                        <p:cNvPr id="0" name="对象 31847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392"/>
                          <a:ext cx="2976" cy="284"/>
                        </a:xfrm>
                        <a:prstGeom prst="rect">
                          <a:avLst/>
                        </a:prstGeom>
                        <a:solidFill>
                          <a:schemeClr val="bg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5904" name="矩形 318479"/>
          <p:cNvSpPr>
            <a:spLocks noChangeArrowheads="1"/>
          </p:cNvSpPr>
          <p:nvPr/>
        </p:nvSpPr>
        <p:spPr bwMode="auto">
          <a:xfrm>
            <a:off x="2614613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8481" name="组合 318480"/>
          <p:cNvGrpSpPr/>
          <p:nvPr/>
        </p:nvGrpSpPr>
        <p:grpSpPr bwMode="auto">
          <a:xfrm>
            <a:off x="457200" y="1752600"/>
            <a:ext cx="8382000" cy="384175"/>
            <a:chOff x="288" y="1728"/>
            <a:chExt cx="5280" cy="242"/>
          </a:xfrm>
        </p:grpSpPr>
        <p:sp>
          <p:nvSpPr>
            <p:cNvPr id="165906" name="左右箭头 318481"/>
            <p:cNvSpPr>
              <a:spLocks noChangeArrowheads="1"/>
            </p:cNvSpPr>
            <p:nvPr/>
          </p:nvSpPr>
          <p:spPr bwMode="auto">
            <a:xfrm>
              <a:off x="288" y="1776"/>
              <a:ext cx="384" cy="144"/>
            </a:xfrm>
            <a:prstGeom prst="leftRightArrow">
              <a:avLst>
                <a:gd name="adj1" fmla="val 50000"/>
                <a:gd name="adj2" fmla="val 53321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5907" name="对象 318482"/>
            <p:cNvGraphicFramePr/>
            <p:nvPr/>
          </p:nvGraphicFramePr>
          <p:xfrm>
            <a:off x="672" y="1728"/>
            <a:ext cx="4896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61" r:id="rId9" imgW="3911600" imgH="203200" progId="Equation.3">
                    <p:embed/>
                  </p:oleObj>
                </mc:Choice>
                <mc:Fallback>
                  <p:oleObj r:id="rId9" imgW="3911600" imgH="203200" progId="Equation.3">
                    <p:embed/>
                    <p:pic>
                      <p:nvPicPr>
                        <p:cNvPr id="0" name="对象 31848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728"/>
                          <a:ext cx="4896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5908" name="矩形 318483"/>
          <p:cNvSpPr>
            <a:spLocks noChangeArrowheads="1"/>
          </p:cNvSpPr>
          <p:nvPr/>
        </p:nvSpPr>
        <p:spPr bwMode="auto">
          <a:xfrm>
            <a:off x="228600" y="24384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7</a:t>
            </a:r>
            <a:r>
              <a:rPr lang="zh-CN" altLang="en-US" sz="2400" b="1">
                <a:latin typeface="Times New Roman" panose="02020603050405020304" pitchFamily="18" charset="0"/>
              </a:rPr>
              <a:t>）略去全称量词</a:t>
            </a:r>
            <a:r>
              <a:rPr lang="zh-CN" altLang="en-US" sz="2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5909" name="矩形 318484"/>
          <p:cNvSpPr>
            <a:spLocks noChangeArrowheads="1"/>
          </p:cNvSpPr>
          <p:nvPr/>
        </p:nvSpPr>
        <p:spPr bwMode="auto">
          <a:xfrm>
            <a:off x="2805113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13" name="矩形 318488"/>
          <p:cNvSpPr>
            <a:spLocks noChangeArrowheads="1"/>
          </p:cNvSpPr>
          <p:nvPr/>
        </p:nvSpPr>
        <p:spPr bwMode="auto">
          <a:xfrm>
            <a:off x="304800" y="3733800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8</a:t>
            </a:r>
            <a:r>
              <a:rPr lang="zh-CN" altLang="en-US" sz="2400" b="1">
                <a:latin typeface="Times New Roman" panose="02020603050405020304" pitchFamily="18" charset="0"/>
              </a:rPr>
              <a:t>）消去合取词</a:t>
            </a:r>
            <a:r>
              <a:rPr lang="zh-CN" altLang="en-US" sz="2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5914" name="矩形 318489"/>
          <p:cNvSpPr>
            <a:spLocks noChangeArrowheads="1"/>
          </p:cNvSpPr>
          <p:nvPr/>
        </p:nvSpPr>
        <p:spPr bwMode="auto">
          <a:xfrm>
            <a:off x="37909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18" name="文本框 318493"/>
          <p:cNvSpPr txBox="1">
            <a:spLocks noChangeArrowheads="1"/>
          </p:cNvSpPr>
          <p:nvPr/>
        </p:nvSpPr>
        <p:spPr bwMode="auto">
          <a:xfrm>
            <a:off x="304800" y="50292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9</a:t>
            </a:r>
            <a:r>
              <a:rPr lang="zh-CN" altLang="en-US" sz="2400" b="1">
                <a:latin typeface="宋体" panose="02010600030101010101" pitchFamily="2" charset="-122"/>
              </a:rPr>
              <a:t>）子句变量标准化</a:t>
            </a:r>
            <a:r>
              <a:rPr lang="zh-CN" altLang="en-US" sz="2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5919" name="矩形 318494"/>
          <p:cNvSpPr>
            <a:spLocks noChangeArrowheads="1"/>
          </p:cNvSpPr>
          <p:nvPr/>
        </p:nvSpPr>
        <p:spPr bwMode="auto">
          <a:xfrm>
            <a:off x="37909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4870" name="对象 317445"/>
          <p:cNvGraphicFramePr/>
          <p:nvPr/>
        </p:nvGraphicFramePr>
        <p:xfrm>
          <a:off x="979805" y="184785"/>
          <a:ext cx="7207885" cy="560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2" r:id="rId11" imgW="2905760" imgH="203200" progId="Equation.3">
                  <p:embed/>
                </p:oleObj>
              </mc:Choice>
              <mc:Fallback>
                <p:oleObj r:id="rId11" imgW="2905760" imgH="203200" progId="Equation.3">
                  <p:embed/>
                  <p:pic>
                    <p:nvPicPr>
                      <p:cNvPr id="0" name="对象 31744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805" y="184785"/>
                        <a:ext cx="7207885" cy="560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8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8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8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8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0E41C80F-2258-4CB6-8D5B-05348DE82432}" type="slidenum">
              <a:rPr lang="ja-JP" altLang="en-US" smtClean="0"/>
              <a:t>25</a:t>
            </a:fld>
            <a:endParaRPr lang="ja-JP" altLang="en-US"/>
          </a:p>
        </p:txBody>
      </p:sp>
      <p:sp>
        <p:nvSpPr>
          <p:cNvPr id="165890" name="矩形 318465"/>
          <p:cNvSpPr>
            <a:spLocks noChangeArrowheads="1"/>
          </p:cNvSpPr>
          <p:nvPr/>
        </p:nvSpPr>
        <p:spPr bwMode="auto">
          <a:xfrm>
            <a:off x="304800" y="914400"/>
            <a:ext cx="8534400" cy="5334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E7FFE7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5891" name="标题 31846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zh-CN" altLang="en-US" sz="4000" b="0">
                <a:latin typeface="Times New Roman" panose="02020603050405020304" pitchFamily="18" charset="0"/>
                <a:ea typeface="黑体" panose="02010609060101010101" pitchFamily="49" charset="-122"/>
              </a:rPr>
              <a:t>谓词公式化为子句集的方法</a:t>
            </a:r>
          </a:p>
        </p:txBody>
      </p:sp>
      <p:sp>
        <p:nvSpPr>
          <p:cNvPr id="165892" name="文本占位符 318467"/>
          <p:cNvSpPr>
            <a:spLocks noGrp="1" noChangeArrowheads="1"/>
          </p:cNvSpPr>
          <p:nvPr>
            <p:ph type="body" idx="1"/>
          </p:nvPr>
        </p:nvSpPr>
        <p:spPr>
          <a:xfrm>
            <a:off x="152400" y="984250"/>
            <a:ext cx="8642350" cy="16065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200" b="1">
                <a:latin typeface="Times New Roman" panose="02020603050405020304" pitchFamily="18" charset="0"/>
              </a:rPr>
              <a:t>（</a:t>
            </a:r>
            <a:r>
              <a:rPr lang="en-US" altLang="zh-CN" sz="2200" b="1">
                <a:latin typeface="Times New Roman" panose="02020603050405020304" pitchFamily="18" charset="0"/>
              </a:rPr>
              <a:t>6</a:t>
            </a:r>
            <a:r>
              <a:rPr lang="zh-CN" altLang="en-US" sz="2200" b="1">
                <a:latin typeface="Times New Roman" panose="02020603050405020304" pitchFamily="18" charset="0"/>
              </a:rPr>
              <a:t>）化为 </a:t>
            </a:r>
            <a:r>
              <a:rPr lang="en-US" altLang="zh-CN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Skolem </a:t>
            </a:r>
            <a:r>
              <a:rPr lang="zh-CN" altLang="en-US" sz="2200" b="1">
                <a:solidFill>
                  <a:schemeClr val="accent2"/>
                </a:solidFill>
                <a:latin typeface="Times New Roman" panose="02020603050405020304" pitchFamily="18" charset="0"/>
              </a:rPr>
              <a:t>标准形</a:t>
            </a:r>
            <a:r>
              <a:rPr lang="zh-CN" altLang="en-US" sz="2200" b="1"/>
              <a:t> </a:t>
            </a:r>
          </a:p>
        </p:txBody>
      </p:sp>
      <p:sp>
        <p:nvSpPr>
          <p:cNvPr id="165893" name="矩形 318468"/>
          <p:cNvSpPr>
            <a:spLocks noChangeArrowheads="1"/>
          </p:cNvSpPr>
          <p:nvPr/>
        </p:nvSpPr>
        <p:spPr bwMode="auto">
          <a:xfrm>
            <a:off x="3871913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899" name="矩形 318474"/>
          <p:cNvSpPr>
            <a:spLocks noChangeArrowheads="1"/>
          </p:cNvSpPr>
          <p:nvPr/>
        </p:nvSpPr>
        <p:spPr bwMode="auto">
          <a:xfrm>
            <a:off x="35242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00" name="矩形 318475"/>
          <p:cNvSpPr>
            <a:spLocks noChangeArrowheads="1"/>
          </p:cNvSpPr>
          <p:nvPr/>
        </p:nvSpPr>
        <p:spPr bwMode="auto">
          <a:xfrm>
            <a:off x="35242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04" name="矩形 318479"/>
          <p:cNvSpPr>
            <a:spLocks noChangeArrowheads="1"/>
          </p:cNvSpPr>
          <p:nvPr/>
        </p:nvSpPr>
        <p:spPr bwMode="auto">
          <a:xfrm>
            <a:off x="2614613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8481" name="组合 318480"/>
          <p:cNvGrpSpPr/>
          <p:nvPr/>
        </p:nvGrpSpPr>
        <p:grpSpPr bwMode="auto">
          <a:xfrm>
            <a:off x="412750" y="1714500"/>
            <a:ext cx="8382000" cy="384175"/>
            <a:chOff x="288" y="1728"/>
            <a:chExt cx="5280" cy="242"/>
          </a:xfrm>
        </p:grpSpPr>
        <p:sp>
          <p:nvSpPr>
            <p:cNvPr id="165906" name="左右箭头 318481"/>
            <p:cNvSpPr>
              <a:spLocks noChangeArrowheads="1"/>
            </p:cNvSpPr>
            <p:nvPr/>
          </p:nvSpPr>
          <p:spPr bwMode="auto">
            <a:xfrm>
              <a:off x="288" y="1776"/>
              <a:ext cx="384" cy="144"/>
            </a:xfrm>
            <a:prstGeom prst="leftRightArrow">
              <a:avLst>
                <a:gd name="adj1" fmla="val 50000"/>
                <a:gd name="adj2" fmla="val 53321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5907" name="对象 318482"/>
            <p:cNvGraphicFramePr/>
            <p:nvPr/>
          </p:nvGraphicFramePr>
          <p:xfrm>
            <a:off x="672" y="1728"/>
            <a:ext cx="4896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637" r:id="rId3" imgW="3911600" imgH="203200" progId="Equation.3">
                    <p:embed/>
                  </p:oleObj>
                </mc:Choice>
                <mc:Fallback>
                  <p:oleObj r:id="rId3" imgW="3911600" imgH="203200" progId="Equation.3">
                    <p:embed/>
                    <p:pic>
                      <p:nvPicPr>
                        <p:cNvPr id="0" name="对象 31848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728"/>
                          <a:ext cx="4896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5908" name="矩形 318483"/>
          <p:cNvSpPr>
            <a:spLocks noChangeArrowheads="1"/>
          </p:cNvSpPr>
          <p:nvPr/>
        </p:nvSpPr>
        <p:spPr bwMode="auto">
          <a:xfrm>
            <a:off x="228600" y="24384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7</a:t>
            </a:r>
            <a:r>
              <a:rPr lang="zh-CN" altLang="en-US" sz="2400" b="1">
                <a:latin typeface="Times New Roman" panose="02020603050405020304" pitchFamily="18" charset="0"/>
              </a:rPr>
              <a:t>）略去全称量词</a:t>
            </a:r>
            <a:r>
              <a:rPr lang="zh-CN" altLang="en-US" sz="2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5909" name="矩形 318484"/>
          <p:cNvSpPr>
            <a:spLocks noChangeArrowheads="1"/>
          </p:cNvSpPr>
          <p:nvPr/>
        </p:nvSpPr>
        <p:spPr bwMode="auto">
          <a:xfrm>
            <a:off x="2805113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8486" name="组合 318485"/>
          <p:cNvGrpSpPr/>
          <p:nvPr/>
        </p:nvGrpSpPr>
        <p:grpSpPr bwMode="auto">
          <a:xfrm>
            <a:off x="457200" y="3048000"/>
            <a:ext cx="7543800" cy="388938"/>
            <a:chOff x="240" y="2400"/>
            <a:chExt cx="4752" cy="245"/>
          </a:xfrm>
        </p:grpSpPr>
        <p:sp>
          <p:nvSpPr>
            <p:cNvPr id="165911" name="左右箭头 318486"/>
            <p:cNvSpPr>
              <a:spLocks noChangeArrowheads="1"/>
            </p:cNvSpPr>
            <p:nvPr/>
          </p:nvSpPr>
          <p:spPr bwMode="auto">
            <a:xfrm>
              <a:off x="240" y="2448"/>
              <a:ext cx="384" cy="144"/>
            </a:xfrm>
            <a:prstGeom prst="leftRightArrow">
              <a:avLst>
                <a:gd name="adj1" fmla="val 50000"/>
                <a:gd name="adj2" fmla="val 53321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5912" name="对象 318487"/>
            <p:cNvGraphicFramePr/>
            <p:nvPr/>
          </p:nvGraphicFramePr>
          <p:xfrm>
            <a:off x="672" y="2400"/>
            <a:ext cx="432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638" r:id="rId5" imgW="3530600" imgH="203200" progId="Equation.3">
                    <p:embed/>
                  </p:oleObj>
                </mc:Choice>
                <mc:Fallback>
                  <p:oleObj r:id="rId5" imgW="3530600" imgH="203200" progId="Equation.3">
                    <p:embed/>
                    <p:pic>
                      <p:nvPicPr>
                        <p:cNvPr id="0" name="对象 31848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400"/>
                          <a:ext cx="432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5913" name="矩形 318488"/>
          <p:cNvSpPr>
            <a:spLocks noChangeArrowheads="1"/>
          </p:cNvSpPr>
          <p:nvPr/>
        </p:nvSpPr>
        <p:spPr bwMode="auto">
          <a:xfrm>
            <a:off x="304800" y="3733800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8</a:t>
            </a:r>
            <a:r>
              <a:rPr lang="zh-CN" altLang="en-US" sz="2400" b="1">
                <a:latin typeface="Times New Roman" panose="02020603050405020304" pitchFamily="18" charset="0"/>
              </a:rPr>
              <a:t>）消去合取词</a:t>
            </a:r>
            <a:r>
              <a:rPr lang="zh-CN" altLang="en-US" sz="2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5914" name="矩形 318489"/>
          <p:cNvSpPr>
            <a:spLocks noChangeArrowheads="1"/>
          </p:cNvSpPr>
          <p:nvPr/>
        </p:nvSpPr>
        <p:spPr bwMode="auto">
          <a:xfrm>
            <a:off x="37909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8491" name="组合 318490"/>
          <p:cNvGrpSpPr/>
          <p:nvPr/>
        </p:nvGrpSpPr>
        <p:grpSpPr bwMode="auto">
          <a:xfrm>
            <a:off x="457200" y="4419600"/>
            <a:ext cx="7581900" cy="422275"/>
            <a:chOff x="288" y="3072"/>
            <a:chExt cx="4776" cy="266"/>
          </a:xfrm>
        </p:grpSpPr>
        <p:graphicFrame>
          <p:nvGraphicFramePr>
            <p:cNvPr id="165916" name="对象 318491"/>
            <p:cNvGraphicFramePr/>
            <p:nvPr/>
          </p:nvGraphicFramePr>
          <p:xfrm>
            <a:off x="743" y="3072"/>
            <a:ext cx="4321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639" r:id="rId7" imgW="3462655" imgH="215900" progId="Equation.3">
                    <p:embed/>
                  </p:oleObj>
                </mc:Choice>
                <mc:Fallback>
                  <p:oleObj r:id="rId7" imgW="3462655" imgH="215900" progId="Equation.3">
                    <p:embed/>
                    <p:pic>
                      <p:nvPicPr>
                        <p:cNvPr id="0" name="对象 31849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3" y="3072"/>
                          <a:ext cx="4321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917" name="左右箭头 318492"/>
            <p:cNvSpPr>
              <a:spLocks noChangeArrowheads="1"/>
            </p:cNvSpPr>
            <p:nvPr/>
          </p:nvSpPr>
          <p:spPr bwMode="auto">
            <a:xfrm>
              <a:off x="288" y="3120"/>
              <a:ext cx="384" cy="144"/>
            </a:xfrm>
            <a:prstGeom prst="leftRightArrow">
              <a:avLst>
                <a:gd name="adj1" fmla="val 50000"/>
                <a:gd name="adj2" fmla="val 53321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5918" name="文本框 318493"/>
          <p:cNvSpPr txBox="1">
            <a:spLocks noChangeArrowheads="1"/>
          </p:cNvSpPr>
          <p:nvPr/>
        </p:nvSpPr>
        <p:spPr bwMode="auto">
          <a:xfrm>
            <a:off x="304800" y="50292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9</a:t>
            </a:r>
            <a:r>
              <a:rPr lang="zh-CN" altLang="en-US" sz="2400" b="1">
                <a:latin typeface="宋体" panose="02010600030101010101" pitchFamily="2" charset="-122"/>
              </a:rPr>
              <a:t>）子句变量标准化</a:t>
            </a:r>
            <a:r>
              <a:rPr lang="zh-CN" altLang="en-US" sz="2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5919" name="矩形 318494"/>
          <p:cNvSpPr>
            <a:spLocks noChangeArrowheads="1"/>
          </p:cNvSpPr>
          <p:nvPr/>
        </p:nvSpPr>
        <p:spPr bwMode="auto">
          <a:xfrm>
            <a:off x="37909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8496" name="组合 318495"/>
          <p:cNvGrpSpPr/>
          <p:nvPr/>
        </p:nvGrpSpPr>
        <p:grpSpPr bwMode="auto">
          <a:xfrm>
            <a:off x="533400" y="5715000"/>
            <a:ext cx="6750050" cy="366713"/>
            <a:chOff x="336" y="3744"/>
            <a:chExt cx="4252" cy="231"/>
          </a:xfrm>
        </p:grpSpPr>
        <p:graphicFrame>
          <p:nvGraphicFramePr>
            <p:cNvPr id="165921" name="对象 318496"/>
            <p:cNvGraphicFramePr/>
            <p:nvPr/>
          </p:nvGraphicFramePr>
          <p:xfrm>
            <a:off x="789" y="3744"/>
            <a:ext cx="3799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640" r:id="rId9" imgW="3500755" imgH="215900" progId="Equation.3">
                    <p:embed/>
                  </p:oleObj>
                </mc:Choice>
                <mc:Fallback>
                  <p:oleObj r:id="rId9" imgW="3500755" imgH="215900" progId="Equation.3">
                    <p:embed/>
                    <p:pic>
                      <p:nvPicPr>
                        <p:cNvPr id="0" name="对象 31849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9" y="3744"/>
                          <a:ext cx="3799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922" name="左右箭头 318497"/>
            <p:cNvSpPr>
              <a:spLocks noChangeArrowheads="1"/>
            </p:cNvSpPr>
            <p:nvPr/>
          </p:nvSpPr>
          <p:spPr bwMode="auto">
            <a:xfrm>
              <a:off x="336" y="3792"/>
              <a:ext cx="384" cy="144"/>
            </a:xfrm>
            <a:prstGeom prst="leftRightArrow">
              <a:avLst>
                <a:gd name="adj1" fmla="val 50000"/>
                <a:gd name="adj2" fmla="val 53321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8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8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8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8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8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8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2F928A1C-AB3C-4B08-A3EE-30C28CA1CBF2}" type="slidenum">
              <a:rPr lang="ja-JP" altLang="en-US" smtClean="0"/>
              <a:t>26</a:t>
            </a:fld>
            <a:endParaRPr lang="ja-JP" altLang="en-US"/>
          </a:p>
        </p:txBody>
      </p:sp>
      <p:sp>
        <p:nvSpPr>
          <p:cNvPr id="166914" name="矩形 319489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53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谓词公式化为子句集的方法</a:t>
            </a:r>
          </a:p>
        </p:txBody>
      </p:sp>
      <p:sp>
        <p:nvSpPr>
          <p:cNvPr id="166915" name="矩形 319490"/>
          <p:cNvSpPr>
            <a:spLocks noChangeArrowheads="1"/>
          </p:cNvSpPr>
          <p:nvPr/>
        </p:nvSpPr>
        <p:spPr bwMode="auto">
          <a:xfrm>
            <a:off x="250825" y="984250"/>
            <a:ext cx="8642350" cy="5492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CFFFF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808080"/>
            </a:solidFill>
            <a:miter lim="800000"/>
          </a:ln>
        </p:spPr>
        <p:txBody>
          <a:bodyPr/>
          <a:lstStyle/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z="2400" b="1" dirty="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例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3.2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将下列谓词公式化为子句集。</a:t>
            </a:r>
          </a:p>
          <a:p>
            <a:pPr>
              <a:spcBef>
                <a:spcPct val="40000"/>
              </a:spcBef>
              <a:buClr>
                <a:schemeClr val="accent2"/>
              </a:buClr>
            </a:pP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）消去蕴含符号</a:t>
            </a: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）把否定符号移到每个谓词前面 </a:t>
            </a: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）变量标准化 </a:t>
            </a: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）消去存在量词，设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y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的函数是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f(x)</a:t>
            </a:r>
            <a:r>
              <a:rPr lang="zh-CN" altLang="en-US" sz="2400" b="1" dirty="0">
                <a:latin typeface="Times New Roman" panose="02020603050405020304" pitchFamily="18" charset="0"/>
              </a:rPr>
              <a:t>，则 </a:t>
            </a: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66916" name="矩形 319491"/>
          <p:cNvSpPr>
            <a:spLocks noChangeArrowheads="1"/>
          </p:cNvSpPr>
          <p:nvPr/>
        </p:nvSpPr>
        <p:spPr bwMode="auto">
          <a:xfrm>
            <a:off x="2462213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6917" name="对象 319492"/>
          <p:cNvGraphicFramePr/>
          <p:nvPr/>
        </p:nvGraphicFramePr>
        <p:xfrm>
          <a:off x="228600" y="1600200"/>
          <a:ext cx="86106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13" r:id="rId4" imgW="4216400" imgH="203200" progId="Equation.3">
                  <p:embed/>
                </p:oleObj>
              </mc:Choice>
              <mc:Fallback>
                <p:oleObj r:id="rId4" imgW="4216400" imgH="203200" progId="Equation.3">
                  <p:embed/>
                  <p:pic>
                    <p:nvPicPr>
                      <p:cNvPr id="0" name="对象 31949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00200"/>
                        <a:ext cx="861060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8" name="矩形 319493"/>
          <p:cNvSpPr>
            <a:spLocks noChangeArrowheads="1"/>
          </p:cNvSpPr>
          <p:nvPr/>
        </p:nvSpPr>
        <p:spPr bwMode="auto">
          <a:xfrm>
            <a:off x="2457450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6919" name="对象 319494"/>
          <p:cNvGraphicFramePr/>
          <p:nvPr/>
        </p:nvGraphicFramePr>
        <p:xfrm>
          <a:off x="457200" y="2667000"/>
          <a:ext cx="80772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14" r:id="rId6" imgW="4229100" imgH="203200" progId="Equation.3">
                  <p:embed/>
                </p:oleObj>
              </mc:Choice>
              <mc:Fallback>
                <p:oleObj r:id="rId6" imgW="4229100" imgH="203200" progId="Equation.3">
                  <p:embed/>
                  <p:pic>
                    <p:nvPicPr>
                      <p:cNvPr id="0" name="对象 319494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667000"/>
                        <a:ext cx="8077200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0" name="矩形 319495"/>
          <p:cNvSpPr>
            <a:spLocks noChangeArrowheads="1"/>
          </p:cNvSpPr>
          <p:nvPr/>
        </p:nvSpPr>
        <p:spPr bwMode="auto">
          <a:xfrm>
            <a:off x="2609850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6921" name="对象 319496"/>
          <p:cNvGraphicFramePr/>
          <p:nvPr/>
        </p:nvGraphicFramePr>
        <p:xfrm>
          <a:off x="685800" y="3657600"/>
          <a:ext cx="76962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15" r:id="rId8" imgW="3924300" imgH="203200" progId="Equation.3">
                  <p:embed/>
                </p:oleObj>
              </mc:Choice>
              <mc:Fallback>
                <p:oleObj r:id="rId8" imgW="3924300" imgH="203200" progId="Equation.3">
                  <p:embed/>
                  <p:pic>
                    <p:nvPicPr>
                      <p:cNvPr id="0" name="对象 31949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657600"/>
                        <a:ext cx="76962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2" name="矩形 319497"/>
          <p:cNvSpPr>
            <a:spLocks noChangeArrowheads="1"/>
          </p:cNvSpPr>
          <p:nvPr/>
        </p:nvSpPr>
        <p:spPr bwMode="auto">
          <a:xfrm>
            <a:off x="2571750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6923" name="对象 319498"/>
          <p:cNvGraphicFramePr/>
          <p:nvPr/>
        </p:nvGraphicFramePr>
        <p:xfrm>
          <a:off x="609600" y="4724400"/>
          <a:ext cx="7924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16" r:id="rId10" imgW="4000500" imgH="203200" progId="Equation.3">
                  <p:embed/>
                </p:oleObj>
              </mc:Choice>
              <mc:Fallback>
                <p:oleObj r:id="rId10" imgW="4000500" imgH="203200" progId="Equation.3">
                  <p:embed/>
                  <p:pic>
                    <p:nvPicPr>
                      <p:cNvPr id="0" name="对象 319498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724400"/>
                        <a:ext cx="79248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4" name="矩形 319499"/>
          <p:cNvSpPr>
            <a:spLocks noChangeArrowheads="1"/>
          </p:cNvSpPr>
          <p:nvPr/>
        </p:nvSpPr>
        <p:spPr bwMode="auto">
          <a:xfrm>
            <a:off x="2605088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6925" name="对象 319500"/>
          <p:cNvGraphicFramePr/>
          <p:nvPr/>
        </p:nvGraphicFramePr>
        <p:xfrm>
          <a:off x="609600" y="5791200"/>
          <a:ext cx="79248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17" r:id="rId12" imgW="3937000" imgH="203200" progId="Equation.3">
                  <p:embed/>
                </p:oleObj>
              </mc:Choice>
              <mc:Fallback>
                <p:oleObj r:id="rId12" imgW="3937000" imgH="203200" progId="Equation.3">
                  <p:embed/>
                  <p:pic>
                    <p:nvPicPr>
                      <p:cNvPr id="0" name="对象 319500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791200"/>
                        <a:ext cx="79248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CD0BD5AA-994C-4D0C-8660-3A448AB3E999}" type="slidenum">
              <a:rPr lang="ja-JP" altLang="en-US" smtClean="0"/>
              <a:t>27</a:t>
            </a:fld>
            <a:endParaRPr lang="ja-JP" altLang="en-US"/>
          </a:p>
        </p:txBody>
      </p:sp>
      <p:sp>
        <p:nvSpPr>
          <p:cNvPr id="167938" name="矩形 320513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53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谓词公式化为子句集的方法</a:t>
            </a:r>
          </a:p>
        </p:txBody>
      </p:sp>
      <p:sp>
        <p:nvSpPr>
          <p:cNvPr id="167939" name="矩形 320514"/>
          <p:cNvSpPr>
            <a:spLocks noChangeArrowheads="1"/>
          </p:cNvSpPr>
          <p:nvPr/>
        </p:nvSpPr>
        <p:spPr bwMode="auto">
          <a:xfrm>
            <a:off x="250825" y="984250"/>
            <a:ext cx="8642350" cy="55689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CFFFF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808080"/>
            </a:solidFill>
            <a:miter lim="800000"/>
          </a:ln>
        </p:spPr>
        <p:txBody>
          <a:bodyPr/>
          <a:lstStyle/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z="2400" b="1" dirty="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例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3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.2 </a:t>
            </a:r>
            <a:r>
              <a:rPr lang="zh-CN" altLang="en-US" sz="2400" b="1" dirty="0">
                <a:latin typeface="Times New Roman" panose="02020603050405020304" pitchFamily="18" charset="0"/>
              </a:rPr>
              <a:t>将下列</a:t>
            </a:r>
            <a:r>
              <a:rPr lang="zh-CN" altLang="en-US" sz="2400" b="1" dirty="0">
                <a:latin typeface="Arial" panose="020B0604020202020204" pitchFamily="34" charset="0"/>
              </a:rPr>
              <a:t>谓词公式化为子句集。（续）</a:t>
            </a:r>
          </a:p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宋体" panose="02010600030101010101" pitchFamily="2" charset="-122"/>
              </a:rPr>
              <a:t>）化为前束形</a:t>
            </a:r>
            <a:r>
              <a:rPr lang="zh-CN" altLang="en-US" sz="2400" b="1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sz="2400" b="1" dirty="0">
              <a:latin typeface="Arial" panose="020B0604020202020204" pitchFamily="34" charset="0"/>
            </a:endParaRPr>
          </a:p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6</a:t>
            </a:r>
            <a:r>
              <a:rPr lang="zh-CN" altLang="en-US" sz="2400" b="1" dirty="0">
                <a:latin typeface="宋体" panose="02010600030101010101" pitchFamily="2" charset="-122"/>
              </a:rPr>
              <a:t>）化为标准形</a:t>
            </a:r>
            <a:r>
              <a:rPr lang="zh-CN" altLang="en-US" sz="2400" b="1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sz="2400" b="1" dirty="0">
              <a:latin typeface="Arial" panose="020B0604020202020204" pitchFamily="34" charset="0"/>
            </a:endParaRPr>
          </a:p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sz="2400" b="1" dirty="0">
              <a:latin typeface="Arial" panose="020B0604020202020204" pitchFamily="34" charset="0"/>
            </a:endParaRPr>
          </a:p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7</a:t>
            </a:r>
            <a:r>
              <a:rPr lang="zh-CN" altLang="en-US" sz="2400" b="1" dirty="0">
                <a:latin typeface="宋体" panose="02010600030101010101" pitchFamily="2" charset="-122"/>
              </a:rPr>
              <a:t>）略去全称量词</a:t>
            </a:r>
            <a:r>
              <a:rPr lang="zh-CN" altLang="en-US" sz="2400" b="1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sz="2400" b="1" dirty="0">
              <a:latin typeface="Arial" panose="020B0604020202020204" pitchFamily="34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8</a:t>
            </a:r>
            <a:r>
              <a:rPr lang="zh-CN" altLang="en-US" sz="2400" b="1" dirty="0">
                <a:latin typeface="宋体" panose="02010600030101010101" pitchFamily="2" charset="-122"/>
              </a:rPr>
              <a:t>）消去合取词，把母式用子句集表示</a:t>
            </a:r>
            <a:r>
              <a:rPr lang="zh-CN" altLang="en-US" sz="2400" b="1" dirty="0">
                <a:latin typeface="Arial" panose="020B0604020202020204" pitchFamily="34" charset="0"/>
              </a:rPr>
              <a:t> </a:t>
            </a: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sz="2400" b="1" dirty="0">
              <a:latin typeface="Arial" panose="020B0604020202020204" pitchFamily="34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9</a:t>
            </a:r>
            <a:r>
              <a:rPr lang="zh-CN" altLang="en-US" sz="2400" b="1" dirty="0">
                <a:latin typeface="宋体" panose="02010600030101010101" pitchFamily="2" charset="-122"/>
              </a:rPr>
              <a:t>）子句变量标准化</a:t>
            </a:r>
            <a:r>
              <a:rPr lang="zh-CN" altLang="en-US" sz="2400" b="1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67940" name="矩形 320515"/>
          <p:cNvSpPr>
            <a:spLocks noChangeArrowheads="1"/>
          </p:cNvSpPr>
          <p:nvPr/>
        </p:nvSpPr>
        <p:spPr bwMode="auto">
          <a:xfrm>
            <a:off x="2605088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7941" name="矩形 320516"/>
          <p:cNvSpPr>
            <a:spLocks noChangeArrowheads="1"/>
          </p:cNvSpPr>
          <p:nvPr/>
        </p:nvSpPr>
        <p:spPr bwMode="auto">
          <a:xfrm>
            <a:off x="2533650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7942" name="对象 320517"/>
          <p:cNvGraphicFramePr/>
          <p:nvPr/>
        </p:nvGraphicFramePr>
        <p:xfrm>
          <a:off x="838200" y="1981200"/>
          <a:ext cx="80010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02" r:id="rId4" imgW="4076700" imgH="203200" progId="Equation.3">
                  <p:embed/>
                </p:oleObj>
              </mc:Choice>
              <mc:Fallback>
                <p:oleObj r:id="rId4" imgW="4076700" imgH="203200" progId="Equation.3">
                  <p:embed/>
                  <p:pic>
                    <p:nvPicPr>
                      <p:cNvPr id="0" name="对象 32051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981200"/>
                        <a:ext cx="80010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3" name="矩形 320518"/>
          <p:cNvSpPr>
            <a:spLocks noChangeArrowheads="1"/>
          </p:cNvSpPr>
          <p:nvPr/>
        </p:nvSpPr>
        <p:spPr bwMode="auto">
          <a:xfrm>
            <a:off x="2533650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7944" name="对象 320519"/>
          <p:cNvGraphicFramePr/>
          <p:nvPr/>
        </p:nvGraphicFramePr>
        <p:xfrm>
          <a:off x="838200" y="2971800"/>
          <a:ext cx="79248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03" r:id="rId6" imgW="4076700" imgH="203200" progId="Equation.3">
                  <p:embed/>
                </p:oleObj>
              </mc:Choice>
              <mc:Fallback>
                <p:oleObj r:id="rId6" imgW="4076700" imgH="203200" progId="Equation.3">
                  <p:embed/>
                  <p:pic>
                    <p:nvPicPr>
                      <p:cNvPr id="0" name="对象 320519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971800"/>
                        <a:ext cx="792480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5" name="矩形 320520"/>
          <p:cNvSpPr>
            <a:spLocks noChangeArrowheads="1"/>
          </p:cNvSpPr>
          <p:nvPr/>
        </p:nvSpPr>
        <p:spPr bwMode="auto">
          <a:xfrm>
            <a:off x="2909888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7946" name="对象 320521"/>
          <p:cNvGraphicFramePr/>
          <p:nvPr/>
        </p:nvGraphicFramePr>
        <p:xfrm>
          <a:off x="838200" y="3505200"/>
          <a:ext cx="71151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04" r:id="rId8" imgW="3336925" imgH="203200" progId="Equation.3">
                  <p:embed/>
                </p:oleObj>
              </mc:Choice>
              <mc:Fallback>
                <p:oleObj r:id="rId8" imgW="3336925" imgH="203200" progId="Equation.3">
                  <p:embed/>
                  <p:pic>
                    <p:nvPicPr>
                      <p:cNvPr id="0" name="对象 320521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505200"/>
                        <a:ext cx="71151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7" name="矩形 320522"/>
          <p:cNvSpPr>
            <a:spLocks noChangeArrowheads="1"/>
          </p:cNvSpPr>
          <p:nvPr/>
        </p:nvSpPr>
        <p:spPr bwMode="auto">
          <a:xfrm>
            <a:off x="3271838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7948" name="对象 320523"/>
          <p:cNvGraphicFramePr/>
          <p:nvPr/>
        </p:nvGraphicFramePr>
        <p:xfrm>
          <a:off x="889000" y="4572000"/>
          <a:ext cx="52832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05" r:id="rId10" imgW="2613660" imgH="203200" progId="Equation.3">
                  <p:embed/>
                </p:oleObj>
              </mc:Choice>
              <mc:Fallback>
                <p:oleObj r:id="rId10" imgW="2613660" imgH="203200" progId="Equation.3">
                  <p:embed/>
                  <p:pic>
                    <p:nvPicPr>
                      <p:cNvPr id="0" name="对象 320523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4572000"/>
                        <a:ext cx="52832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9" name="对象 320524"/>
          <p:cNvGraphicFramePr/>
          <p:nvPr/>
        </p:nvGraphicFramePr>
        <p:xfrm>
          <a:off x="1054100" y="5619750"/>
          <a:ext cx="8636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06" r:id="rId12" imgW="431165" imgH="203200" progId="Equation.3">
                  <p:embed/>
                </p:oleObj>
              </mc:Choice>
              <mc:Fallback>
                <p:oleObj r:id="rId12" imgW="431165" imgH="203200" progId="Equation.3">
                  <p:embed/>
                  <p:pic>
                    <p:nvPicPr>
                      <p:cNvPr id="0" name="对象 320524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5619750"/>
                        <a:ext cx="8636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50" name="对象 320525"/>
          <p:cNvGraphicFramePr/>
          <p:nvPr/>
        </p:nvGraphicFramePr>
        <p:xfrm>
          <a:off x="1931988" y="5624513"/>
          <a:ext cx="2259012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07" r:id="rId14" imgW="1141730" imgH="203200" progId="Equation.3">
                  <p:embed/>
                </p:oleObj>
              </mc:Choice>
              <mc:Fallback>
                <p:oleObj r:id="rId14" imgW="1141730" imgH="203200" progId="Equation.3">
                  <p:embed/>
                  <p:pic>
                    <p:nvPicPr>
                      <p:cNvPr id="0" name="对象 32052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8" y="5624513"/>
                        <a:ext cx="2259012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51" name="对象 320526"/>
          <p:cNvGraphicFramePr/>
          <p:nvPr/>
        </p:nvGraphicFramePr>
        <p:xfrm>
          <a:off x="4267200" y="5672138"/>
          <a:ext cx="18605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08" r:id="rId16" imgW="875665" imgH="203200" progId="Equation.3">
                  <p:embed/>
                </p:oleObj>
              </mc:Choice>
              <mc:Fallback>
                <p:oleObj r:id="rId16" imgW="875665" imgH="203200" progId="Equation.3">
                  <p:embed/>
                  <p:pic>
                    <p:nvPicPr>
                      <p:cNvPr id="0" name="对象 320526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672138"/>
                        <a:ext cx="1860550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52" name="矩形 320527"/>
          <p:cNvSpPr>
            <a:spLocks noChangeArrowheads="1"/>
          </p:cNvSpPr>
          <p:nvPr/>
        </p:nvSpPr>
        <p:spPr bwMode="auto">
          <a:xfrm>
            <a:off x="4400550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7953" name="对象 320528"/>
          <p:cNvGraphicFramePr/>
          <p:nvPr/>
        </p:nvGraphicFramePr>
        <p:xfrm>
          <a:off x="3340100" y="6121400"/>
          <a:ext cx="8636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09" r:id="rId18" imgW="431165" imgH="203200" progId="Equation.3">
                  <p:embed/>
                </p:oleObj>
              </mc:Choice>
              <mc:Fallback>
                <p:oleObj r:id="rId18" imgW="431165" imgH="203200" progId="Equation.3">
                  <p:embed/>
                  <p:pic>
                    <p:nvPicPr>
                      <p:cNvPr id="0" name="对象 320528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100" y="6121400"/>
                        <a:ext cx="8636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54" name="矩形 320529"/>
          <p:cNvSpPr>
            <a:spLocks noChangeArrowheads="1"/>
          </p:cNvSpPr>
          <p:nvPr/>
        </p:nvSpPr>
        <p:spPr bwMode="auto">
          <a:xfrm>
            <a:off x="4000500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7955" name="对象 320530"/>
          <p:cNvGraphicFramePr/>
          <p:nvPr/>
        </p:nvGraphicFramePr>
        <p:xfrm>
          <a:off x="4222750" y="6127750"/>
          <a:ext cx="21018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10" r:id="rId20" imgW="1167130" imgH="203200" progId="Equation.3">
                  <p:embed/>
                </p:oleObj>
              </mc:Choice>
              <mc:Fallback>
                <p:oleObj r:id="rId20" imgW="1167130" imgH="203200" progId="Equation.3">
                  <p:embed/>
                  <p:pic>
                    <p:nvPicPr>
                      <p:cNvPr id="0" name="对象 320530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6127750"/>
                        <a:ext cx="21018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56" name="矩形 320531"/>
          <p:cNvSpPr>
            <a:spLocks noChangeArrowheads="1"/>
          </p:cNvSpPr>
          <p:nvPr/>
        </p:nvSpPr>
        <p:spPr bwMode="auto">
          <a:xfrm>
            <a:off x="4157663" y="3405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7957" name="对象 320532"/>
          <p:cNvGraphicFramePr/>
          <p:nvPr/>
        </p:nvGraphicFramePr>
        <p:xfrm>
          <a:off x="6426200" y="6148388"/>
          <a:ext cx="1779588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11" r:id="rId22" imgW="875665" imgH="203200" progId="Equation.3">
                  <p:embed/>
                </p:oleObj>
              </mc:Choice>
              <mc:Fallback>
                <p:oleObj r:id="rId22" imgW="875665" imgH="203200" progId="Equation.3">
                  <p:embed/>
                  <p:pic>
                    <p:nvPicPr>
                      <p:cNvPr id="0" name="对象 320532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6200" y="6148388"/>
                        <a:ext cx="1779588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183B844C-EAD5-4597-AD63-7CA74E48B075}" type="slidenum">
              <a:rPr lang="ja-JP" altLang="en-US" smtClean="0"/>
              <a:t>28</a:t>
            </a:fld>
            <a:endParaRPr lang="ja-JP" altLang="en-US"/>
          </a:p>
        </p:txBody>
      </p:sp>
      <p:sp>
        <p:nvSpPr>
          <p:cNvPr id="168962" name="矩形 32153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53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谓词公式化为子句集的方法</a:t>
            </a:r>
          </a:p>
        </p:txBody>
      </p:sp>
      <p:sp>
        <p:nvSpPr>
          <p:cNvPr id="168963" name="矩形 321538"/>
          <p:cNvSpPr>
            <a:spLocks noChangeArrowheads="1"/>
          </p:cNvSpPr>
          <p:nvPr/>
        </p:nvSpPr>
        <p:spPr bwMode="auto">
          <a:xfrm>
            <a:off x="250825" y="1066800"/>
            <a:ext cx="8512175" cy="4806950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808080"/>
            </a:solidFill>
            <a:miter lim="800000"/>
          </a:ln>
        </p:spPr>
        <p:txBody>
          <a:bodyPr/>
          <a:lstStyle/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z="2400" b="1" dirty="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例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3.3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</a:rPr>
              <a:t>将下列</a:t>
            </a:r>
            <a:r>
              <a:rPr lang="zh-CN" altLang="en-US" sz="2400" dirty="0">
                <a:latin typeface="Arial" panose="020B0604020202020204" pitchFamily="34" charset="0"/>
              </a:rPr>
              <a:t>谓词公式化为不含存在量词的前束形。</a:t>
            </a:r>
          </a:p>
          <a:p>
            <a:pPr>
              <a:spcBef>
                <a:spcPct val="40000"/>
              </a:spcBef>
              <a:buClr>
                <a:schemeClr val="accent2"/>
              </a:buClr>
            </a:pPr>
            <a:endParaRPr lang="zh-CN" altLang="en-US" sz="2800" dirty="0">
              <a:latin typeface="Arial" panose="020B0604020202020204" pitchFamily="34" charset="0"/>
            </a:endParaRP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）消去存在量词</a:t>
            </a:r>
            <a:r>
              <a:rPr lang="zh-CN" altLang="en-US" sz="2400" b="1" dirty="0">
                <a:latin typeface="宋体" panose="02010600030101010101" pitchFamily="2" charset="-122"/>
              </a:rPr>
              <a:t> </a:t>
            </a: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）消去蕴含符号 </a:t>
            </a: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）设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的函数是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g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y</a:t>
            </a:r>
            <a:r>
              <a:rPr lang="en-US" altLang="zh-CN" sz="2400" b="1" dirty="0">
                <a:latin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</a:rPr>
              <a:t>，则 </a:t>
            </a:r>
          </a:p>
          <a:p>
            <a:pPr>
              <a:spcBef>
                <a:spcPct val="10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68964" name="矩形 321539"/>
          <p:cNvSpPr>
            <a:spLocks noChangeArrowheads="1"/>
          </p:cNvSpPr>
          <p:nvPr/>
        </p:nvSpPr>
        <p:spPr bwMode="auto">
          <a:xfrm>
            <a:off x="3052763" y="3487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8965" name="对象 321540"/>
          <p:cNvGraphicFramePr/>
          <p:nvPr/>
        </p:nvGraphicFramePr>
        <p:xfrm>
          <a:off x="914400" y="1606550"/>
          <a:ext cx="66294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61" r:id="rId4" imgW="3035300" imgH="203200" progId="Equation.3">
                  <p:embed/>
                </p:oleObj>
              </mc:Choice>
              <mc:Fallback>
                <p:oleObj r:id="rId4" imgW="3035300" imgH="203200" progId="Equation.3">
                  <p:embed/>
                  <p:pic>
                    <p:nvPicPr>
                      <p:cNvPr id="0" name="对象 32154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6550"/>
                        <a:ext cx="662940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6" name="矩形 321541"/>
          <p:cNvSpPr>
            <a:spLocks noChangeArrowheads="1"/>
          </p:cNvSpPr>
          <p:nvPr/>
        </p:nvSpPr>
        <p:spPr bwMode="auto">
          <a:xfrm>
            <a:off x="3186113" y="3487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8967" name="对象 321542"/>
          <p:cNvGraphicFramePr/>
          <p:nvPr/>
        </p:nvGraphicFramePr>
        <p:xfrm>
          <a:off x="1066800" y="2673350"/>
          <a:ext cx="5867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62" r:id="rId6" imgW="2768600" imgH="203200" progId="Equation.3">
                  <p:embed/>
                </p:oleObj>
              </mc:Choice>
              <mc:Fallback>
                <p:oleObj r:id="rId6" imgW="2768600" imgH="203200" progId="Equation.3">
                  <p:embed/>
                  <p:pic>
                    <p:nvPicPr>
                      <p:cNvPr id="0" name="对象 32154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673350"/>
                        <a:ext cx="5867400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8" name="矩形 321543"/>
          <p:cNvSpPr>
            <a:spLocks noChangeArrowheads="1"/>
          </p:cNvSpPr>
          <p:nvPr/>
        </p:nvSpPr>
        <p:spPr bwMode="auto">
          <a:xfrm>
            <a:off x="3167063" y="3487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8969" name="对象 321544"/>
          <p:cNvGraphicFramePr/>
          <p:nvPr/>
        </p:nvGraphicFramePr>
        <p:xfrm>
          <a:off x="1143000" y="3740150"/>
          <a:ext cx="54102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63" r:id="rId8" imgW="2806700" imgH="203200" progId="Equation.3">
                  <p:embed/>
                </p:oleObj>
              </mc:Choice>
              <mc:Fallback>
                <p:oleObj r:id="rId8" imgW="2806700" imgH="203200" progId="Equation.3">
                  <p:embed/>
                  <p:pic>
                    <p:nvPicPr>
                      <p:cNvPr id="0" name="对象 32154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740150"/>
                        <a:ext cx="54102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70" name="矩形 321545"/>
          <p:cNvSpPr>
            <a:spLocks noChangeArrowheads="1"/>
          </p:cNvSpPr>
          <p:nvPr/>
        </p:nvSpPr>
        <p:spPr bwMode="auto">
          <a:xfrm>
            <a:off x="3133725" y="3468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8971" name="对象 321546"/>
          <p:cNvGraphicFramePr/>
          <p:nvPr/>
        </p:nvGraphicFramePr>
        <p:xfrm>
          <a:off x="1219200" y="4273550"/>
          <a:ext cx="52578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64" r:id="rId10" imgW="2019300" imgH="165100" progId="Equation.3">
                  <p:embed/>
                </p:oleObj>
              </mc:Choice>
              <mc:Fallback>
                <p:oleObj r:id="rId10" imgW="2019300" imgH="165100" progId="Equation.3">
                  <p:embed/>
                  <p:pic>
                    <p:nvPicPr>
                      <p:cNvPr id="0" name="对象 321546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273550"/>
                        <a:ext cx="52578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72" name="矩形 321547"/>
          <p:cNvSpPr>
            <a:spLocks noChangeArrowheads="1"/>
          </p:cNvSpPr>
          <p:nvPr/>
        </p:nvSpPr>
        <p:spPr bwMode="auto">
          <a:xfrm>
            <a:off x="3133725" y="3473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8973" name="对象 321548"/>
          <p:cNvGraphicFramePr/>
          <p:nvPr/>
        </p:nvGraphicFramePr>
        <p:xfrm>
          <a:off x="1143000" y="5340350"/>
          <a:ext cx="5486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65" r:id="rId12" imgW="2070100" imgH="165100" progId="Equation.3">
                  <p:embed/>
                </p:oleObj>
              </mc:Choice>
              <mc:Fallback>
                <p:oleObj r:id="rId12" imgW="2070100" imgH="165100" progId="Equation.3">
                  <p:embed/>
                  <p:pic>
                    <p:nvPicPr>
                      <p:cNvPr id="0" name="对象 321548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340350"/>
                        <a:ext cx="5486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3" y="-19570"/>
            <a:ext cx="9144000" cy="68389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8923"/>
          <a:stretch>
            <a:fillRect/>
          </a:stretch>
        </p:blipFill>
        <p:spPr>
          <a:xfrm>
            <a:off x="0" y="783748"/>
            <a:ext cx="6019762" cy="3482997"/>
          </a:xfrm>
          <a:prstGeom prst="rect">
            <a:avLst/>
          </a:prstGeom>
        </p:spPr>
      </p:pic>
      <p:sp>
        <p:nvSpPr>
          <p:cNvPr id="159749" name="标题 312324"/>
          <p:cNvSpPr>
            <a:spLocks noGrp="1" noChangeArrowheads="1"/>
          </p:cNvSpPr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b="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3.4.2 </a:t>
            </a:r>
            <a:r>
              <a:rPr lang="zh-CN" sz="4000" b="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消解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推理</a:t>
            </a:r>
            <a:r>
              <a:rPr lang="zh-CN" altLang="en-US" sz="4000" b="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规则（</a:t>
            </a:r>
            <a:r>
              <a:rPr lang="en-US" altLang="zh-CN" sz="4000" b="0" dirty="0" err="1" smtClean="0">
                <a:latin typeface="Times New Roman" panose="02020603050405020304" pitchFamily="18" charset="0"/>
                <a:ea typeface="黑体" panose="02010609060101010101" pitchFamily="49" charset="-122"/>
              </a:rPr>
              <a:t>P84</a:t>
            </a:r>
            <a:r>
              <a:rPr lang="zh-CN" altLang="en-US" sz="4000" b="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4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13" y="4285318"/>
            <a:ext cx="5647945" cy="25726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44640" y="4303261"/>
            <a:ext cx="3382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ffectLst/>
                <a:latin typeface="+mn-lt"/>
                <a:ea typeface="+mn-ea"/>
                <a:sym typeface="+mn-ea"/>
              </a:rPr>
              <a:t>重言式又称为</a:t>
            </a:r>
            <a:r>
              <a:rPr lang="zh-CN" altLang="en-US" sz="2400" b="1" dirty="0">
                <a:effectLst/>
                <a:latin typeface="+mn-lt"/>
                <a:ea typeface="+mn-ea"/>
                <a:sym typeface="+mn-ea"/>
              </a:rPr>
              <a:t>永真式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6044640" y="783748"/>
            <a:ext cx="2946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消解式</a:t>
            </a:r>
            <a:r>
              <a:rPr lang="en-US" altLang="zh-CN" sz="2400" b="1" dirty="0" smtClean="0"/>
              <a:t>:</a:t>
            </a:r>
          </a:p>
          <a:p>
            <a:r>
              <a:rPr lang="zh-CN" altLang="en-US" sz="2400" b="1" dirty="0" smtClean="0"/>
              <a:t>取二子句的析取</a:t>
            </a:r>
            <a:r>
              <a:rPr lang="en-US" altLang="zh-CN" sz="2400" b="1" dirty="0" smtClean="0"/>
              <a:t>,</a:t>
            </a:r>
          </a:p>
          <a:p>
            <a:r>
              <a:rPr lang="zh-CN" altLang="en-US" sz="2400" b="1" dirty="0" smtClean="0"/>
              <a:t>再消去互补对</a:t>
            </a:r>
            <a:r>
              <a:rPr lang="en-US" altLang="zh-CN" sz="2400" b="1" dirty="0" smtClean="0"/>
              <a:t>.</a:t>
            </a:r>
            <a:endParaRPr lang="zh-CN" altLang="en-US" sz="2400" b="1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AF80C8DC-1C53-4881-926A-DCA5A7E30F95}" type="slidenum">
              <a:rPr lang="ja-JP" altLang="en-US" smtClean="0"/>
              <a:t>3</a:t>
            </a:fld>
            <a:endParaRPr lang="ja-JP" altLang="en-US"/>
          </a:p>
        </p:txBody>
      </p:sp>
      <p:sp>
        <p:nvSpPr>
          <p:cNvPr id="120835" name="矩形 273410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53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800" b="1">
                <a:solidFill>
                  <a:schemeClr val="bg1"/>
                </a:solidFill>
                <a:latin typeface="Arial" panose="020B0604020202020204" pitchFamily="34" charset="0"/>
              </a:rPr>
              <a:t>第</a:t>
            </a:r>
            <a:r>
              <a:rPr lang="en-US" altLang="zh-CN" sz="3800" b="1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3800" b="1">
                <a:solidFill>
                  <a:schemeClr val="bg1"/>
                </a:solidFill>
                <a:latin typeface="Arial" panose="020B0604020202020204" pitchFamily="34" charset="0"/>
              </a:rPr>
              <a:t>章  确定性推理方法</a:t>
            </a:r>
          </a:p>
        </p:txBody>
      </p:sp>
      <p:sp>
        <p:nvSpPr>
          <p:cNvPr id="120836" name="标题 273411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章  确定性推理方法</a:t>
            </a:r>
          </a:p>
        </p:txBody>
      </p:sp>
      <p:graphicFrame>
        <p:nvGraphicFramePr>
          <p:cNvPr id="273413" name="内容占位符 273412"/>
          <p:cNvGraphicFramePr>
            <a:graphicFrameLocks noGrp="1"/>
          </p:cNvGraphicFramePr>
          <p:nvPr>
            <p:ph sz="quarter" idx="1"/>
          </p:nvPr>
        </p:nvGraphicFramePr>
        <p:xfrm>
          <a:off x="609704" y="3374231"/>
          <a:ext cx="678180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25" r:id="rId3" imgW="3597910" imgH="1988820" progId="SmartDraw.2">
                  <p:embed/>
                </p:oleObj>
              </mc:Choice>
              <mc:Fallback>
                <p:oleObj r:id="rId3" imgW="3597910" imgH="1988820" progId="SmartDraw.2">
                  <p:embed/>
                  <p:pic>
                    <p:nvPicPr>
                      <p:cNvPr id="0" name="内容占位符 27341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704" y="3374231"/>
                        <a:ext cx="6781800" cy="350520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4" name="内容占位符 273413"/>
          <p:cNvGraphicFramePr>
            <a:graphicFrameLocks noGrp="1"/>
          </p:cNvGraphicFramePr>
          <p:nvPr>
            <p:ph sz="quarter" idx="3"/>
          </p:nvPr>
        </p:nvGraphicFramePr>
        <p:xfrm>
          <a:off x="6505551" y="-76200"/>
          <a:ext cx="2667050" cy="1808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26" r:id="rId5" imgW="3346450" imgH="2176145" progId="SmartDraw.2">
                  <p:embed/>
                </p:oleObj>
              </mc:Choice>
              <mc:Fallback>
                <p:oleObj r:id="rId5" imgW="3346450" imgH="2176145" progId="SmartDraw.2">
                  <p:embed/>
                  <p:pic>
                    <p:nvPicPr>
                      <p:cNvPr id="0" name="内容占位符 2734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51" y="-76200"/>
                        <a:ext cx="2667050" cy="180820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272386"/>
          <p:cNvSpPr>
            <a:spLocks noChangeArrowheads="1"/>
          </p:cNvSpPr>
          <p:nvPr/>
        </p:nvSpPr>
        <p:spPr bwMode="auto">
          <a:xfrm>
            <a:off x="324774" y="1535465"/>
            <a:ext cx="8819226" cy="189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600" b="1" dirty="0">
                <a:latin typeface="Times New Roman" panose="02020603050405020304" pitchFamily="18" charset="0"/>
              </a:rPr>
              <a:t>前面讨论了把知识用某种模式表示出来存储到计算机中去。但是，为使计算机具有智能，还必须使它具有思维能力。推理是求解问题的一种重要方法。因此，推理方法成为人工智能的一个重要研究课题。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33641"/>
          <a:stretch>
            <a:fillRect/>
          </a:stretch>
        </p:blipFill>
        <p:spPr>
          <a:xfrm>
            <a:off x="0" y="765175"/>
            <a:ext cx="9144000" cy="45256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b="42040"/>
          <a:stretch/>
        </p:blipFill>
        <p:spPr>
          <a:xfrm>
            <a:off x="0" y="1060763"/>
            <a:ext cx="9144000" cy="1770939"/>
          </a:xfrm>
          <a:prstGeom prst="rect">
            <a:avLst/>
          </a:prstGeom>
        </p:spPr>
      </p:pic>
      <p:sp>
        <p:nvSpPr>
          <p:cNvPr id="159749" name="标题 312324"/>
          <p:cNvSpPr>
            <a:spLocks noGrp="1" noChangeArrowheads="1"/>
          </p:cNvSpPr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b="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3.4.3</a:t>
            </a:r>
            <a:r>
              <a:rPr lang="zh-CN" sz="4000" b="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含有</a:t>
            </a:r>
            <a:r>
              <a:rPr 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变量的消解式</a:t>
            </a:r>
            <a:endParaRPr lang="en-US" altLang="zh-CN" sz="4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36" y="2833031"/>
            <a:ext cx="7315128" cy="4052632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056"/>
            <a:ext cx="9144000" cy="4498258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19050"/>
            <a:ext cx="9144000" cy="765175"/>
          </a:xfrm>
        </p:spPr>
        <p:txBody>
          <a:bodyPr/>
          <a:lstStyle/>
          <a:p>
            <a:r>
              <a:rPr lang="en-US" altLang="zh-CN" dirty="0" smtClean="0"/>
              <a:t>3.4.4 </a:t>
            </a:r>
            <a:r>
              <a:rPr lang="zh-CN" altLang="en-US" dirty="0" smtClean="0"/>
              <a:t>消解</a:t>
            </a:r>
            <a:r>
              <a:rPr lang="zh-CN" altLang="en-US" dirty="0"/>
              <a:t>反演求解过程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2250" y="1040130"/>
            <a:ext cx="86931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    </a:t>
            </a:r>
            <a:r>
              <a:rPr lang="zh-CN" altLang="en-US" sz="2800" b="1"/>
              <a:t>可以把要解决的问题作为一个要证明的命题。消解通过反演产生证明。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88F8D02-9041-4C59-BC62-13DE0E5C6713}" type="slidenum">
              <a:rPr lang="zh-CN" altLang="en-US" sz="100" smtClean="0"/>
              <a:t>32</a:t>
            </a:fld>
            <a:endParaRPr lang="zh-CN" altLang="en-US" sz="100"/>
          </a:p>
        </p:txBody>
      </p:sp>
      <p:sp>
        <p:nvSpPr>
          <p:cNvPr id="3" name="矩形 2"/>
          <p:cNvSpPr/>
          <p:nvPr/>
        </p:nvSpPr>
        <p:spPr>
          <a:xfrm>
            <a:off x="440494" y="952710"/>
            <a:ext cx="8120658" cy="299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zh-CN" altLang="en-US" sz="2400" dirty="0" smtClean="0"/>
              <a:t>例</a:t>
            </a:r>
            <a:r>
              <a:rPr lang="en-US" altLang="zh-CN" sz="2400" dirty="0" smtClean="0"/>
              <a:t>: </a:t>
            </a:r>
            <a:r>
              <a:rPr lang="zh-CN" altLang="en-US" sz="2400" dirty="0"/>
              <a:t>已知命题公式集合</a:t>
            </a:r>
            <a:r>
              <a:rPr lang="en-US" altLang="zh-CN" sz="2400" dirty="0"/>
              <a:t>s</a:t>
            </a:r>
            <a:r>
              <a:rPr lang="zh-CN" altLang="en-US" sz="2400" dirty="0"/>
              <a:t>可以转化为如下</a:t>
            </a:r>
            <a:r>
              <a:rPr lang="en-US" altLang="zh-CN" sz="2400" dirty="0"/>
              <a:t>2</a:t>
            </a:r>
            <a:r>
              <a:rPr lang="zh-CN" altLang="en-US" sz="2400" dirty="0"/>
              <a:t>条子句。      </a:t>
            </a:r>
          </a:p>
          <a:p>
            <a:pPr>
              <a:lnSpc>
                <a:spcPct val="105000"/>
              </a:lnSpc>
            </a:pPr>
            <a:r>
              <a:rPr lang="zh-CN" altLang="en-US" sz="2400" dirty="0"/>
              <a:t>         起大风</a:t>
            </a:r>
            <a:r>
              <a:rPr lang="en-US" altLang="zh-CN" sz="2400" dirty="0"/>
              <a:t>(5</a:t>
            </a:r>
            <a:r>
              <a:rPr lang="zh-CN" altLang="en-US" sz="2400" dirty="0"/>
              <a:t>日</a:t>
            </a:r>
            <a:r>
              <a:rPr lang="en-US" altLang="zh-CN" sz="2400" dirty="0"/>
              <a:t>)                                        ⑴</a:t>
            </a:r>
          </a:p>
          <a:p>
            <a:pPr>
              <a:lnSpc>
                <a:spcPct val="105000"/>
              </a:lnSpc>
            </a:pPr>
            <a:r>
              <a:rPr lang="en-US" altLang="zh-CN" sz="2400" dirty="0"/>
              <a:t>        </a:t>
            </a:r>
            <a:r>
              <a:rPr lang="zh-CN" altLang="en-US" sz="2400" dirty="0"/>
              <a:t>～起大风</a:t>
            </a:r>
            <a:r>
              <a:rPr lang="en-US" altLang="zh-CN" sz="2400" dirty="0"/>
              <a:t>(x</a:t>
            </a:r>
            <a:r>
              <a:rPr lang="zh-CN" altLang="en-US" sz="2400" dirty="0"/>
              <a:t>日</a:t>
            </a:r>
            <a:r>
              <a:rPr lang="en-US" altLang="zh-CN" sz="2400" dirty="0"/>
              <a:t>)∨</a:t>
            </a:r>
            <a:r>
              <a:rPr lang="zh-CN" altLang="en-US" sz="2400" dirty="0"/>
              <a:t>天气变冷</a:t>
            </a:r>
            <a:r>
              <a:rPr lang="en-US" altLang="zh-CN" sz="2400" dirty="0"/>
              <a:t>((x+1)</a:t>
            </a:r>
            <a:r>
              <a:rPr lang="zh-CN" altLang="en-US" sz="2400" dirty="0"/>
              <a:t>日</a:t>
            </a:r>
            <a:r>
              <a:rPr lang="en-US" altLang="zh-CN" sz="2400" dirty="0"/>
              <a:t>)          ⑵</a:t>
            </a:r>
          </a:p>
          <a:p>
            <a:pPr>
              <a:lnSpc>
                <a:spcPct val="105000"/>
              </a:lnSpc>
            </a:pPr>
            <a:endParaRPr lang="en-US" altLang="zh-CN" sz="2400" dirty="0"/>
          </a:p>
          <a:p>
            <a:pPr>
              <a:lnSpc>
                <a:spcPct val="105000"/>
              </a:lnSpc>
            </a:pPr>
            <a:r>
              <a:rPr lang="en-US" altLang="zh-CN" sz="2100" dirty="0"/>
              <a:t>      </a:t>
            </a:r>
            <a:r>
              <a:rPr lang="zh-CN" altLang="en-US" sz="2100" dirty="0"/>
              <a:t>根据⑴是否可以推断</a:t>
            </a:r>
            <a:r>
              <a:rPr lang="en-US" altLang="zh-CN" sz="2100" dirty="0"/>
              <a:t>6</a:t>
            </a:r>
            <a:r>
              <a:rPr lang="zh-CN" altLang="en-US" sz="2100" dirty="0"/>
              <a:t>日天气要变冷呢</a:t>
            </a:r>
            <a:r>
              <a:rPr lang="zh-CN" altLang="en-US" sz="2100" dirty="0" smtClean="0"/>
              <a:t>？</a:t>
            </a:r>
            <a:endParaRPr lang="en-US" altLang="zh-CN" sz="2100" dirty="0" smtClean="0"/>
          </a:p>
          <a:p>
            <a:pPr>
              <a:lnSpc>
                <a:spcPct val="105000"/>
              </a:lnSpc>
            </a:pPr>
            <a:r>
              <a:rPr lang="en-US" altLang="zh-CN" sz="2100" dirty="0"/>
              <a:t> </a:t>
            </a:r>
            <a:r>
              <a:rPr lang="en-US" altLang="zh-CN" sz="2100" dirty="0" smtClean="0"/>
              <a:t>     </a:t>
            </a:r>
            <a:r>
              <a:rPr lang="zh-CN" altLang="en-US" sz="2100" dirty="0" smtClean="0"/>
              <a:t>可以</a:t>
            </a:r>
            <a:r>
              <a:rPr lang="zh-CN" altLang="en-US" sz="2100" dirty="0"/>
              <a:t>用如下的反证法予以证明。</a:t>
            </a:r>
          </a:p>
          <a:p>
            <a:pPr>
              <a:lnSpc>
                <a:spcPct val="105000"/>
              </a:lnSpc>
            </a:pPr>
            <a:endParaRPr lang="zh-CN" altLang="en-US" sz="2100" dirty="0"/>
          </a:p>
          <a:p>
            <a:pPr>
              <a:lnSpc>
                <a:spcPct val="105000"/>
              </a:lnSpc>
            </a:pPr>
            <a:r>
              <a:rPr lang="zh-CN" altLang="en-US" sz="2100" dirty="0"/>
              <a:t>    首先假设</a:t>
            </a:r>
            <a:r>
              <a:rPr lang="en-US" altLang="zh-CN" sz="2100" dirty="0"/>
              <a:t>6</a:t>
            </a:r>
            <a:r>
              <a:rPr lang="zh-CN" altLang="en-US" sz="2100" dirty="0"/>
              <a:t>日天气不会变冷，用公式表示为 ～天气变冷</a:t>
            </a:r>
            <a:r>
              <a:rPr lang="en-US" altLang="zh-CN" sz="2100" dirty="0"/>
              <a:t>(6</a:t>
            </a:r>
            <a:r>
              <a:rPr lang="zh-CN" altLang="en-US" sz="2100" dirty="0"/>
              <a:t>日</a:t>
            </a:r>
            <a:r>
              <a:rPr lang="en-US" altLang="zh-CN" sz="2100" dirty="0"/>
              <a:t>) </a:t>
            </a:r>
          </a:p>
        </p:txBody>
      </p:sp>
      <p:sp>
        <p:nvSpPr>
          <p:cNvPr id="50179" name="标题 237569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dirty="0"/>
              <a:t>消解</a:t>
            </a:r>
            <a:r>
              <a:rPr lang="zh-CN" altLang="en-US" dirty="0" smtClean="0"/>
              <a:t>反演证明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4281170" y="4137025"/>
          <a:ext cx="4513580" cy="2612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8" name="图片" r:id="rId4" imgW="4453255" imgH="1679575" progId="Word.Picture.8">
                  <p:embed/>
                </p:oleObj>
              </mc:Choice>
              <mc:Fallback>
                <p:oleObj name="图片" r:id="rId4" imgW="4453255" imgH="1679575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1170" y="4137025"/>
                        <a:ext cx="4513580" cy="261239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52516" y="5879271"/>
            <a:ext cx="510526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/>
              <a:t>假设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～</a:t>
            </a:r>
            <a:r>
              <a:rPr lang="zh-CN" altLang="en-US" sz="2400" dirty="0"/>
              <a:t>天气变冷</a:t>
            </a:r>
            <a:r>
              <a:rPr lang="en-US" altLang="zh-CN" sz="2400" dirty="0"/>
              <a:t>(6</a:t>
            </a:r>
            <a:r>
              <a:rPr lang="zh-CN" altLang="en-US" sz="2400" dirty="0"/>
              <a:t>日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有误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所以</a:t>
            </a:r>
            <a:r>
              <a:rPr lang="en-US" altLang="zh-CN" sz="2400" dirty="0" smtClean="0"/>
              <a:t>,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可以推断</a:t>
            </a:r>
            <a:r>
              <a:rPr lang="en-US" altLang="zh-CN" sz="2400" dirty="0"/>
              <a:t>6</a:t>
            </a:r>
            <a:r>
              <a:rPr lang="zh-CN" altLang="en-US" sz="2400" dirty="0"/>
              <a:t>日天气要变</a:t>
            </a:r>
            <a:r>
              <a:rPr lang="zh-CN" altLang="en-US" sz="2400" dirty="0" smtClean="0"/>
              <a:t>冷</a:t>
            </a:r>
            <a:r>
              <a:rPr lang="en-US" altLang="zh-CN" sz="2400" dirty="0" smtClean="0"/>
              <a:t>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687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19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747395"/>
            <a:ext cx="8943975" cy="501269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消解反演证明三段论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831215"/>
            <a:ext cx="8642350" cy="52476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“Fido是狗”，</a:t>
            </a:r>
          </a:p>
          <a:p>
            <a:pPr marL="0" indent="0">
              <a:buNone/>
            </a:pPr>
            <a:r>
              <a:rPr lang="zh-CN" altLang="en-US"/>
              <a:t>“所有狗都是动物”，</a:t>
            </a:r>
          </a:p>
          <a:p>
            <a:pPr marL="0" indent="0">
              <a:buNone/>
            </a:pPr>
            <a:r>
              <a:rPr lang="zh-CN" altLang="en-US"/>
              <a:t>“所有动物都会死”，</a:t>
            </a: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</a:rPr>
              <a:t> 求证“Fido会死”。</a:t>
            </a:r>
          </a:p>
          <a:p>
            <a:pPr marL="0" indent="0">
              <a:buNone/>
            </a:pPr>
            <a:r>
              <a:rPr lang="zh-CN" altLang="en-US"/>
              <a:t>我们将已知条件表示为一阶谓词，并且将其中的蕴含符转换，得到知识库：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/>
              <a:t>34</a:t>
            </a:fld>
            <a:endParaRPr lang="ja-JP" altLang="en-US"/>
          </a:p>
        </p:txBody>
      </p:sp>
      <p:pic>
        <p:nvPicPr>
          <p:cNvPr id="725" name="Picture 725"/>
          <p:cNvPicPr/>
          <p:nvPr/>
        </p:nvPicPr>
        <p:blipFill>
          <a:blip r:embed="rId2"/>
          <a:stretch>
            <a:fillRect/>
          </a:stretch>
        </p:blipFill>
        <p:spPr>
          <a:xfrm>
            <a:off x="405448" y="4752023"/>
            <a:ext cx="8738235" cy="1326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0825" y="6028055"/>
            <a:ext cx="81813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要证明的结论为die(fido)。将其取反，得到¬die(fido)，也加入到已知条件中。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消解反演证明三段论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/>
              <a:t>35</a:t>
            </a:fld>
            <a:endParaRPr lang="ja-JP" altLang="en-US"/>
          </a:p>
        </p:txBody>
      </p:sp>
      <p:pic>
        <p:nvPicPr>
          <p:cNvPr id="744" name="Picture 74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830580"/>
            <a:ext cx="4046220" cy="2177415"/>
          </a:xfrm>
          <a:prstGeom prst="rect">
            <a:avLst/>
          </a:prstGeom>
        </p:spPr>
      </p:pic>
      <p:pic>
        <p:nvPicPr>
          <p:cNvPr id="796" name="Picture 796"/>
          <p:cNvPicPr>
            <a:picLocks noGrp="1" noChangeAspect="1"/>
          </p:cNvPicPr>
          <p:nvPr>
            <p:ph idx="1"/>
          </p:nvPr>
        </p:nvPicPr>
        <p:blipFill>
          <a:blip r:embed="rId4"/>
          <a:srcRect l="4000" t="3773"/>
          <a:stretch>
            <a:fillRect/>
          </a:stretch>
        </p:blipFill>
        <p:spPr>
          <a:xfrm>
            <a:off x="2030730" y="2804795"/>
            <a:ext cx="7223760" cy="403288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9179"/>
          <a:stretch>
            <a:fillRect/>
          </a:stretch>
        </p:blipFill>
        <p:spPr>
          <a:xfrm>
            <a:off x="-10160" y="2030796"/>
            <a:ext cx="9144000" cy="4135054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消解反演证明</a:t>
            </a:r>
            <a:endParaRPr lang="en-US" altLang="zh-CN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5285" y="963295"/>
            <a:ext cx="68370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例</a:t>
            </a:r>
            <a:r>
              <a:rPr lang="en-US" altLang="zh-CN" sz="3200" b="1"/>
              <a:t>3.9 </a:t>
            </a:r>
            <a:r>
              <a:rPr lang="zh-CN" altLang="en-US" sz="3200" b="1"/>
              <a:t>储蓄问题</a:t>
            </a:r>
            <a:r>
              <a:rPr lang="en-US" altLang="zh-CN" sz="3200">
                <a:sym typeface="+mn-ea"/>
              </a:rPr>
              <a:t>--P86</a:t>
            </a:r>
          </a:p>
          <a:p>
            <a:endParaRPr lang="zh-CN" altLang="en-US" sz="32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反演求解过程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/>
              <a:t>37</a:t>
            </a:fld>
            <a:endParaRPr lang="ja-JP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" y="1182370"/>
            <a:ext cx="8897620" cy="314325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E4F86B18-9139-41F6-9E02-7E55C679434E}" type="slidenum">
              <a:rPr lang="ja-JP" altLang="en-US" smtClean="0"/>
              <a:t>38</a:t>
            </a:fld>
            <a:endParaRPr lang="ja-JP" altLang="en-US"/>
          </a:p>
        </p:txBody>
      </p:sp>
      <p:sp>
        <p:nvSpPr>
          <p:cNvPr id="188418" name="文本占位符 340993"/>
          <p:cNvSpPr>
            <a:spLocks noGrp="1" noChangeArrowheads="1"/>
          </p:cNvSpPr>
          <p:nvPr>
            <p:ph type="body" idx="1"/>
          </p:nvPr>
        </p:nvSpPr>
        <p:spPr>
          <a:xfrm>
            <a:off x="403225" y="1212850"/>
            <a:ext cx="8283575" cy="4121150"/>
          </a:xfrm>
          <a:gradFill rotWithShape="0">
            <a:gsLst>
              <a:gs pos="0">
                <a:srgbClr val="CCFFFF"/>
              </a:gs>
              <a:gs pos="50000">
                <a:schemeClr val="bg1"/>
              </a:gs>
              <a:gs pos="100000">
                <a:srgbClr val="CCFFFF"/>
              </a:gs>
            </a:gsLst>
            <a:lin ang="5400000" scaled="1"/>
          </a:gradFill>
          <a:ln>
            <a:solidFill>
              <a:srgbClr val="008080"/>
            </a:solidFill>
            <a:miter lim="800000"/>
          </a:ln>
        </p:spPr>
        <p:txBody>
          <a:bodyPr/>
          <a:lstStyle/>
          <a:p>
            <a:pPr marL="0" indent="0" algn="just"/>
            <a:r>
              <a:rPr lang="en-US" altLang="zh-CN" sz="2600" b="1" dirty="0">
                <a:latin typeface="宋体" panose="02010600030101010101" pitchFamily="2" charset="-122"/>
              </a:rPr>
              <a:t> </a:t>
            </a:r>
            <a:r>
              <a:rPr lang="zh-CN" altLang="en-US" sz="2600" b="1" dirty="0">
                <a:latin typeface="宋体" panose="02010600030101010101" pitchFamily="2" charset="-122"/>
              </a:rPr>
              <a:t>例</a:t>
            </a:r>
            <a:r>
              <a:rPr lang="en-US" altLang="zh-CN" sz="2600" dirty="0">
                <a:latin typeface="宋体" panose="02010600030101010101" pitchFamily="2" charset="-122"/>
              </a:rPr>
              <a:t> </a:t>
            </a:r>
            <a:r>
              <a:rPr lang="zh-CN" altLang="en-US" sz="2600" dirty="0">
                <a:latin typeface="宋体" panose="02010600030101010101" pitchFamily="2" charset="-122"/>
              </a:rPr>
              <a:t>已知：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</a:t>
            </a:r>
            <a:r>
              <a:rPr lang="zh-CN" altLang="en-US" sz="2600" dirty="0">
                <a:latin typeface="宋体" panose="02010600030101010101" pitchFamily="2" charset="-122"/>
              </a:rPr>
              <a:t>：王（</a:t>
            </a:r>
            <a:r>
              <a:rPr lang="en-US" altLang="zh-CN" sz="2600" dirty="0">
                <a:latin typeface="Times New Roman" panose="02020603050405020304" pitchFamily="18" charset="0"/>
              </a:rPr>
              <a:t>Wang</a:t>
            </a:r>
            <a:r>
              <a:rPr lang="zh-CN" altLang="en-US" sz="2600" dirty="0">
                <a:latin typeface="Times New Roman" panose="02020603050405020304" pitchFamily="18" charset="0"/>
              </a:rPr>
              <a:t>）先生是小李（</a:t>
            </a:r>
            <a:r>
              <a:rPr lang="en-US" altLang="zh-CN" sz="2600" dirty="0">
                <a:latin typeface="Times New Roman" panose="02020603050405020304" pitchFamily="18" charset="0"/>
              </a:rPr>
              <a:t>Li</a:t>
            </a:r>
            <a:r>
              <a:rPr lang="zh-CN" altLang="en-US" sz="2600" dirty="0">
                <a:latin typeface="Times New Roman" panose="02020603050405020304" pitchFamily="18" charset="0"/>
              </a:rPr>
              <a:t>）的老师。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：小李与小张（</a:t>
            </a:r>
            <a:r>
              <a:rPr lang="en-US" altLang="zh-CN" sz="2600" dirty="0">
                <a:latin typeface="Times New Roman" panose="02020603050405020304" pitchFamily="18" charset="0"/>
              </a:rPr>
              <a:t>Zhang</a:t>
            </a:r>
            <a:r>
              <a:rPr lang="zh-CN" altLang="en-US" sz="2600" dirty="0">
                <a:latin typeface="Times New Roman" panose="02020603050405020304" pitchFamily="18" charset="0"/>
              </a:rPr>
              <a:t>）是同班同学。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：如果  与  是同班同学，则    的老师也是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    的老师。</a:t>
            </a:r>
          </a:p>
        </p:txBody>
      </p:sp>
      <p:sp>
        <p:nvSpPr>
          <p:cNvPr id="188419" name="矩形 340994"/>
          <p:cNvSpPr>
            <a:spLocks noChangeArrowheads="1"/>
          </p:cNvSpPr>
          <p:nvPr/>
        </p:nvSpPr>
        <p:spPr bwMode="auto">
          <a:xfrm>
            <a:off x="685800" y="4419600"/>
            <a:ext cx="457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求：小张的老师是谁？</a:t>
            </a:r>
            <a:r>
              <a:rPr lang="zh-CN" altLang="en-US" sz="28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88420" name="标题 34099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应用归结原理求解问题</a:t>
            </a:r>
          </a:p>
        </p:txBody>
      </p:sp>
      <p:sp>
        <p:nvSpPr>
          <p:cNvPr id="188421" name="矩形 340996"/>
          <p:cNvSpPr>
            <a:spLocks noChangeArrowheads="1"/>
          </p:cNvSpPr>
          <p:nvPr/>
        </p:nvSpPr>
        <p:spPr bwMode="auto">
          <a:xfrm>
            <a:off x="449103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8422" name="对象 340997"/>
          <p:cNvGraphicFramePr/>
          <p:nvPr/>
        </p:nvGraphicFramePr>
        <p:xfrm>
          <a:off x="825500" y="1828800"/>
          <a:ext cx="393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31" r:id="rId3" imgW="165100" imgH="215900" progId="Equation.3">
                  <p:embed/>
                </p:oleObj>
              </mc:Choice>
              <mc:Fallback>
                <p:oleObj r:id="rId3" imgW="165100" imgH="215900" progId="Equation.3">
                  <p:embed/>
                  <p:pic>
                    <p:nvPicPr>
                      <p:cNvPr id="0" name="对象 34099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1828800"/>
                        <a:ext cx="3937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3" name="对象 340998"/>
          <p:cNvGraphicFramePr/>
          <p:nvPr/>
        </p:nvGraphicFramePr>
        <p:xfrm>
          <a:off x="795338" y="2438400"/>
          <a:ext cx="4238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32" r:id="rId5" imgW="177800" imgH="215265" progId="Equation.3">
                  <p:embed/>
                </p:oleObj>
              </mc:Choice>
              <mc:Fallback>
                <p:oleObj r:id="rId5" imgW="177800" imgH="215265" progId="Equation.3">
                  <p:embed/>
                  <p:pic>
                    <p:nvPicPr>
                      <p:cNvPr id="0" name="对象 34099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2438400"/>
                        <a:ext cx="4238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4" name="对象 340999"/>
          <p:cNvGraphicFramePr/>
          <p:nvPr/>
        </p:nvGraphicFramePr>
        <p:xfrm>
          <a:off x="795338" y="3016250"/>
          <a:ext cx="42386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33" r:id="rId7" imgW="177800" imgH="227965" progId="Equation.3">
                  <p:embed/>
                </p:oleObj>
              </mc:Choice>
              <mc:Fallback>
                <p:oleObj r:id="rId7" imgW="177800" imgH="227965" progId="Equation.3">
                  <p:embed/>
                  <p:pic>
                    <p:nvPicPr>
                      <p:cNvPr id="0" name="对象 340999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3016250"/>
                        <a:ext cx="42386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5" name="矩形 341000"/>
          <p:cNvSpPr>
            <a:spLocks noChangeArrowheads="1"/>
          </p:cNvSpPr>
          <p:nvPr/>
        </p:nvSpPr>
        <p:spPr bwMode="auto">
          <a:xfrm>
            <a:off x="4510088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8426" name="对象 341001"/>
          <p:cNvGraphicFramePr/>
          <p:nvPr/>
        </p:nvGraphicFramePr>
        <p:xfrm>
          <a:off x="2133664" y="3276596"/>
          <a:ext cx="2635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34" r:id="rId9" imgW="127000" imgH="139700" progId="Equation.3">
                  <p:embed/>
                </p:oleObj>
              </mc:Choice>
              <mc:Fallback>
                <p:oleObj r:id="rId9" imgW="127000" imgH="139700" progId="Equation.3">
                  <p:embed/>
                  <p:pic>
                    <p:nvPicPr>
                      <p:cNvPr id="0" name="对象 34100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64" y="3276596"/>
                        <a:ext cx="2635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7" name="对象 341002"/>
          <p:cNvGraphicFramePr/>
          <p:nvPr/>
        </p:nvGraphicFramePr>
        <p:xfrm>
          <a:off x="5181584" y="3276596"/>
          <a:ext cx="2635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35" r:id="rId11" imgW="127000" imgH="139700" progId="Equation.3">
                  <p:embed/>
                </p:oleObj>
              </mc:Choice>
              <mc:Fallback>
                <p:oleObj r:id="rId11" imgW="127000" imgH="139700" progId="Equation.3">
                  <p:embed/>
                  <p:pic>
                    <p:nvPicPr>
                      <p:cNvPr id="0" name="对象 34100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584" y="3276596"/>
                        <a:ext cx="2635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8" name="对象 341003"/>
          <p:cNvGraphicFramePr/>
          <p:nvPr/>
        </p:nvGraphicFramePr>
        <p:xfrm>
          <a:off x="7177011" y="3221033"/>
          <a:ext cx="2905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36" r:id="rId13" imgW="139700" imgH="165100" progId="Equation.3">
                  <p:embed/>
                </p:oleObj>
              </mc:Choice>
              <mc:Fallback>
                <p:oleObj r:id="rId13" imgW="139700" imgH="165100" progId="Equation.3">
                  <p:embed/>
                  <p:pic>
                    <p:nvPicPr>
                      <p:cNvPr id="0" name="对象 341003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011" y="3221033"/>
                        <a:ext cx="29051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9" name="对象 341004"/>
          <p:cNvGraphicFramePr/>
          <p:nvPr/>
        </p:nvGraphicFramePr>
        <p:xfrm>
          <a:off x="2590852" y="3221033"/>
          <a:ext cx="2905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37" r:id="rId15" imgW="139700" imgH="165100" progId="Equation.3">
                  <p:embed/>
                </p:oleObj>
              </mc:Choice>
              <mc:Fallback>
                <p:oleObj r:id="rId15" imgW="139700" imgH="165100" progId="Equation.3">
                  <p:embed/>
                  <p:pic>
                    <p:nvPicPr>
                      <p:cNvPr id="0" name="对象 341004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52" y="3221033"/>
                        <a:ext cx="29051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9F6ADBFE-D052-4318-BB08-E6B0EC97F0AD}" type="slidenum">
              <a:rPr lang="ja-JP" altLang="en-US" smtClean="0"/>
              <a:t>39</a:t>
            </a:fld>
            <a:endParaRPr lang="ja-JP" altLang="en-US"/>
          </a:p>
        </p:txBody>
      </p:sp>
      <p:sp>
        <p:nvSpPr>
          <p:cNvPr id="189442" name="标题 3420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应用归结原理求解问题</a:t>
            </a:r>
          </a:p>
        </p:txBody>
      </p:sp>
      <p:sp>
        <p:nvSpPr>
          <p:cNvPr id="342019" name="文本占位符 342018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5264150"/>
          </a:xfrm>
          <a:solidFill>
            <a:srgbClr val="E7FFE7"/>
          </a:solidFill>
          <a:ln>
            <a:solidFill>
              <a:srgbClr val="808080"/>
            </a:solidFill>
            <a:miter lim="800000"/>
          </a:ln>
        </p:spPr>
        <p:txBody>
          <a:bodyPr/>
          <a:lstStyle/>
          <a:p>
            <a:pPr marL="0" indent="0" algn="just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z="2400" b="1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latin typeface="宋体" panose="02010600030101010101" pitchFamily="2" charset="-122"/>
              </a:rPr>
              <a:t>解：</a:t>
            </a:r>
          </a:p>
          <a:p>
            <a:pPr marL="0" indent="0" algn="just">
              <a:buFont typeface="Wingdings" panose="05000000000000000000" pitchFamily="2" charset="2"/>
              <a:buChar char="§"/>
            </a:pPr>
            <a:r>
              <a:rPr lang="zh-CN" altLang="en-US" sz="2400" b="1">
                <a:solidFill>
                  <a:schemeClr val="folHlink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200" b="1">
                <a:solidFill>
                  <a:schemeClr val="folHlink"/>
                </a:solidFill>
                <a:latin typeface="宋体" panose="02010600030101010101" pitchFamily="2" charset="-122"/>
              </a:rPr>
              <a:t>定义谓词</a:t>
            </a:r>
            <a:r>
              <a:rPr lang="zh-CN" altLang="en-US" sz="2200" b="1">
                <a:latin typeface="宋体" panose="02010600030101010101" pitchFamily="2" charset="-122"/>
              </a:rPr>
              <a:t>：</a:t>
            </a:r>
            <a:endParaRPr lang="zh-CN" altLang="en-US" sz="2200" b="1">
              <a:latin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           </a:t>
            </a:r>
            <a:endParaRPr lang="zh-CN" altLang="en-US" sz="2400"/>
          </a:p>
        </p:txBody>
      </p:sp>
      <p:sp>
        <p:nvSpPr>
          <p:cNvPr id="189444" name="矩形 342019"/>
          <p:cNvSpPr>
            <a:spLocks noChangeArrowheads="1"/>
          </p:cNvSpPr>
          <p:nvPr/>
        </p:nvSpPr>
        <p:spPr bwMode="auto">
          <a:xfrm>
            <a:off x="4338638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42021" name="组合 342020"/>
          <p:cNvGrpSpPr/>
          <p:nvPr/>
        </p:nvGrpSpPr>
        <p:grpSpPr bwMode="auto">
          <a:xfrm>
            <a:off x="533400" y="1905000"/>
            <a:ext cx="5257800" cy="1039813"/>
            <a:chOff x="336" y="1200"/>
            <a:chExt cx="3312" cy="655"/>
          </a:xfrm>
        </p:grpSpPr>
        <p:sp>
          <p:nvSpPr>
            <p:cNvPr id="189446" name="矩形 342021"/>
            <p:cNvSpPr>
              <a:spLocks noChangeArrowheads="1"/>
            </p:cNvSpPr>
            <p:nvPr/>
          </p:nvSpPr>
          <p:spPr bwMode="auto">
            <a:xfrm>
              <a:off x="768" y="1200"/>
              <a:ext cx="288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宋体" panose="02010600030101010101" pitchFamily="2" charset="-122"/>
                </a:rPr>
                <a:t> </a:t>
              </a:r>
              <a:r>
                <a:rPr lang="zh-CN" altLang="en-US" sz="2400">
                  <a:latin typeface="宋体" panose="02010600030101010101" pitchFamily="2" charset="-122"/>
                </a:rPr>
                <a:t>：  是   的老师。</a:t>
              </a:r>
              <a:endParaRPr lang="zh-CN" altLang="en-US" sz="2400">
                <a:latin typeface="Times New Roman" panose="02020603050405020304" pitchFamily="18" charset="0"/>
              </a:endParaRPr>
            </a:p>
            <a:p>
              <a: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宋体" panose="02010600030101010101" pitchFamily="2" charset="-122"/>
                </a:rPr>
                <a:t> ：  与   是同班同学</a:t>
              </a:r>
              <a:r>
                <a:rPr lang="zh-CN" altLang="en-US" sz="3000">
                  <a:latin typeface="宋体" panose="02010600030101010101" pitchFamily="2" charset="-122"/>
                </a:rPr>
                <a:t>。</a:t>
              </a:r>
            </a:p>
          </p:txBody>
        </p:sp>
        <p:graphicFrame>
          <p:nvGraphicFramePr>
            <p:cNvPr id="189447" name="对象 342022"/>
            <p:cNvGraphicFramePr/>
            <p:nvPr/>
          </p:nvGraphicFramePr>
          <p:xfrm>
            <a:off x="336" y="1248"/>
            <a:ext cx="57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014" r:id="rId4" imgW="427990" imgH="185420" progId="Equation.3">
                    <p:embed/>
                  </p:oleObj>
                </mc:Choice>
                <mc:Fallback>
                  <p:oleObj r:id="rId4" imgW="427990" imgH="185420" progId="Equation.3">
                    <p:embed/>
                    <p:pic>
                      <p:nvPicPr>
                        <p:cNvPr id="0" name="对象 34202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1248"/>
                          <a:ext cx="57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48" name="对象 342023"/>
            <p:cNvGraphicFramePr/>
            <p:nvPr/>
          </p:nvGraphicFramePr>
          <p:xfrm>
            <a:off x="336" y="1584"/>
            <a:ext cx="59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015" r:id="rId6" imgW="440055" imgH="185420" progId="Equation.3">
                    <p:embed/>
                  </p:oleObj>
                </mc:Choice>
                <mc:Fallback>
                  <p:oleObj r:id="rId6" imgW="440055" imgH="185420" progId="Equation.3">
                    <p:embed/>
                    <p:pic>
                      <p:nvPicPr>
                        <p:cNvPr id="0" name="对象 34202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1584"/>
                          <a:ext cx="59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49" name="对象 342024"/>
            <p:cNvGraphicFramePr/>
            <p:nvPr/>
          </p:nvGraphicFramePr>
          <p:xfrm>
            <a:off x="1056" y="1632"/>
            <a:ext cx="171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016" r:id="rId8" imgW="127000" imgH="139700" progId="Equation.3">
                    <p:embed/>
                  </p:oleObj>
                </mc:Choice>
                <mc:Fallback>
                  <p:oleObj r:id="rId8" imgW="127000" imgH="139700" progId="Equation.3">
                    <p:embed/>
                    <p:pic>
                      <p:nvPicPr>
                        <p:cNvPr id="0" name="对象 34202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632"/>
                          <a:ext cx="171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50" name="对象 342025"/>
            <p:cNvGraphicFramePr/>
            <p:nvPr/>
          </p:nvGraphicFramePr>
          <p:xfrm>
            <a:off x="1584" y="1248"/>
            <a:ext cx="188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017" r:id="rId10" imgW="139700" imgH="165100" progId="Equation.3">
                    <p:embed/>
                  </p:oleObj>
                </mc:Choice>
                <mc:Fallback>
                  <p:oleObj r:id="rId10" imgW="139700" imgH="165100" progId="Equation.3">
                    <p:embed/>
                    <p:pic>
                      <p:nvPicPr>
                        <p:cNvPr id="0" name="对象 34202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248"/>
                          <a:ext cx="188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51" name="对象 342026"/>
            <p:cNvGraphicFramePr/>
            <p:nvPr/>
          </p:nvGraphicFramePr>
          <p:xfrm>
            <a:off x="1104" y="1248"/>
            <a:ext cx="171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018" r:id="rId12" imgW="127000" imgH="139700" progId="Equation.3">
                    <p:embed/>
                  </p:oleObj>
                </mc:Choice>
                <mc:Fallback>
                  <p:oleObj r:id="rId12" imgW="127000" imgH="139700" progId="Equation.3">
                    <p:embed/>
                    <p:pic>
                      <p:nvPicPr>
                        <p:cNvPr id="0" name="对象 34202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248"/>
                          <a:ext cx="171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52" name="对象 342027"/>
            <p:cNvGraphicFramePr/>
            <p:nvPr/>
          </p:nvGraphicFramePr>
          <p:xfrm>
            <a:off x="1584" y="1632"/>
            <a:ext cx="188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019" r:id="rId13" imgW="139700" imgH="165100" progId="Equation.3">
                    <p:embed/>
                  </p:oleObj>
                </mc:Choice>
                <mc:Fallback>
                  <p:oleObj r:id="rId13" imgW="139700" imgH="165100" progId="Equation.3">
                    <p:embed/>
                    <p:pic>
                      <p:nvPicPr>
                        <p:cNvPr id="0" name="对象 3420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632"/>
                          <a:ext cx="188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2029" name="文本框 342028"/>
          <p:cNvSpPr txBox="1">
            <a:spLocks noChangeArrowheads="1"/>
          </p:cNvSpPr>
          <p:nvPr/>
        </p:nvSpPr>
        <p:spPr bwMode="auto">
          <a:xfrm>
            <a:off x="228600" y="2971800"/>
            <a:ext cx="670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folHlink"/>
                </a:solidFill>
                <a:latin typeface="宋体" panose="02010600030101010101" pitchFamily="2" charset="-122"/>
              </a:rPr>
              <a:t>把已知前提表示成谓词公式</a:t>
            </a:r>
            <a:r>
              <a:rPr lang="zh-CN" altLang="en-US" sz="2400" b="1" dirty="0">
                <a:latin typeface="宋体" panose="02010600030101010101" pitchFamily="2" charset="-122"/>
              </a:rPr>
              <a:t>：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89454" name="矩形 342029"/>
          <p:cNvSpPr>
            <a:spLocks noChangeArrowheads="1"/>
          </p:cNvSpPr>
          <p:nvPr/>
        </p:nvSpPr>
        <p:spPr bwMode="auto">
          <a:xfrm>
            <a:off x="3100388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2031" name="对象 342030"/>
          <p:cNvGraphicFramePr/>
          <p:nvPr/>
        </p:nvGraphicFramePr>
        <p:xfrm>
          <a:off x="533400" y="3513138"/>
          <a:ext cx="22098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20" r:id="rId14" imgW="1078865" imgH="215900" progId="Equation.3">
                  <p:embed/>
                </p:oleObj>
              </mc:Choice>
              <mc:Fallback>
                <p:oleObj r:id="rId14" imgW="1078865" imgH="215900" progId="Equation.3">
                  <p:embed/>
                  <p:pic>
                    <p:nvPicPr>
                      <p:cNvPr id="0" name="对象 342030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513138"/>
                        <a:ext cx="22098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32" name="对象 342031"/>
          <p:cNvGraphicFramePr/>
          <p:nvPr/>
        </p:nvGraphicFramePr>
        <p:xfrm>
          <a:off x="533400" y="4000500"/>
          <a:ext cx="24384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21" r:id="rId16" imgW="1155065" imgH="215900" progId="Equation.3">
                  <p:embed/>
                </p:oleObj>
              </mc:Choice>
              <mc:Fallback>
                <p:oleObj r:id="rId16" imgW="1155065" imgH="215900" progId="Equation.3">
                  <p:embed/>
                  <p:pic>
                    <p:nvPicPr>
                      <p:cNvPr id="0" name="对象 342031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000500"/>
                        <a:ext cx="243840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33" name="对象 342032"/>
          <p:cNvGraphicFramePr/>
          <p:nvPr/>
        </p:nvGraphicFramePr>
        <p:xfrm>
          <a:off x="533400" y="4495800"/>
          <a:ext cx="60960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22" r:id="rId18" imgW="2946400" imgH="228600" progId="Equation.3">
                  <p:embed/>
                </p:oleObj>
              </mc:Choice>
              <mc:Fallback>
                <p:oleObj r:id="rId18" imgW="2946400" imgH="228600" progId="Equation.3">
                  <p:embed/>
                  <p:pic>
                    <p:nvPicPr>
                      <p:cNvPr id="0" name="对象 342032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495800"/>
                        <a:ext cx="60960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34" name="文本框 342033"/>
          <p:cNvSpPr txBox="1">
            <a:spLocks noChangeArrowheads="1"/>
          </p:cNvSpPr>
          <p:nvPr/>
        </p:nvSpPr>
        <p:spPr bwMode="auto">
          <a:xfrm>
            <a:off x="304800" y="5029200"/>
            <a:ext cx="883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chemeClr val="folHlink"/>
                </a:solidFill>
                <a:latin typeface="宋体" panose="02010600030101010101" pitchFamily="2" charset="-122"/>
              </a:rPr>
              <a:t>把目标表示成谓词公式，并把它否定后与 </a:t>
            </a:r>
            <a:r>
              <a:rPr lang="en-US" altLang="zh-CN" sz="2400" b="1" i="1">
                <a:solidFill>
                  <a:schemeClr val="folHlink"/>
                </a:solidFill>
                <a:latin typeface="Times New Roman" panose="02020603050405020304" pitchFamily="18" charset="0"/>
              </a:rPr>
              <a:t>ANSWER </a:t>
            </a:r>
            <a:r>
              <a:rPr lang="zh-CN" altLang="en-US" sz="2400" b="1">
                <a:solidFill>
                  <a:schemeClr val="folHlink"/>
                </a:solidFill>
                <a:latin typeface="宋体" panose="02010600030101010101" pitchFamily="2" charset="-122"/>
              </a:rPr>
              <a:t>析取：</a:t>
            </a:r>
            <a:r>
              <a:rPr lang="zh-CN" altLang="en-US" sz="2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89459" name="矩形 342034"/>
          <p:cNvSpPr>
            <a:spLocks noChangeArrowheads="1"/>
          </p:cNvSpPr>
          <p:nvPr/>
        </p:nvSpPr>
        <p:spPr bwMode="auto">
          <a:xfrm>
            <a:off x="33337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2036" name="对象 342035"/>
          <p:cNvGraphicFramePr/>
          <p:nvPr/>
        </p:nvGraphicFramePr>
        <p:xfrm>
          <a:off x="609600" y="5562600"/>
          <a:ext cx="54864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23" r:id="rId20" imgW="2476500" imgH="203200" progId="Equation.3">
                  <p:embed/>
                </p:oleObj>
              </mc:Choice>
              <mc:Fallback>
                <p:oleObj r:id="rId20" imgW="2476500" imgH="203200" progId="Equation.3">
                  <p:embed/>
                  <p:pic>
                    <p:nvPicPr>
                      <p:cNvPr id="0" name="对象 342035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562600"/>
                        <a:ext cx="54864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37" name="矩形 342036"/>
          <p:cNvSpPr>
            <a:spLocks noChangeArrowheads="1"/>
          </p:cNvSpPr>
          <p:nvPr/>
        </p:nvSpPr>
        <p:spPr bwMode="auto">
          <a:xfrm>
            <a:off x="2252345" y="0"/>
            <a:ext cx="6891655" cy="2133600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50000">
                <a:schemeClr val="bg1"/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rgbClr val="008080"/>
            </a:solidFill>
            <a:miter lim="800000"/>
          </a:ln>
        </p:spPr>
        <p:txBody>
          <a:bodyPr/>
          <a:lstStyle/>
          <a:p>
            <a:pPr algn="just">
              <a:lnSpc>
                <a:spcPct val="120000"/>
              </a:lnSpc>
              <a:buClr>
                <a:schemeClr val="accent2"/>
              </a:buClr>
            </a:pPr>
            <a:r>
              <a:rPr lang="en-US" altLang="zh-CN" sz="2100" b="1" i="1">
                <a:latin typeface="Times New Roman" panose="02020603050405020304" pitchFamily="18" charset="0"/>
              </a:rPr>
              <a:t>F</a:t>
            </a:r>
            <a:r>
              <a:rPr lang="en-US" altLang="zh-CN" sz="2100" b="1" baseline="-25000">
                <a:latin typeface="Times New Roman" panose="02020603050405020304" pitchFamily="18" charset="0"/>
              </a:rPr>
              <a:t>1</a:t>
            </a:r>
            <a:r>
              <a:rPr lang="zh-CN" altLang="en-US" sz="2100" b="1">
                <a:latin typeface="Times New Roman" panose="02020603050405020304" pitchFamily="18" charset="0"/>
              </a:rPr>
              <a:t>：王（</a:t>
            </a:r>
            <a:r>
              <a:rPr lang="en-US" altLang="zh-CN" sz="2100" b="1">
                <a:latin typeface="Times New Roman" panose="02020603050405020304" pitchFamily="18" charset="0"/>
              </a:rPr>
              <a:t>Wang</a:t>
            </a:r>
            <a:r>
              <a:rPr lang="zh-CN" altLang="en-US" sz="2100" b="1">
                <a:latin typeface="Times New Roman" panose="02020603050405020304" pitchFamily="18" charset="0"/>
              </a:rPr>
              <a:t>）先生是小李（</a:t>
            </a:r>
            <a:r>
              <a:rPr lang="en-US" altLang="zh-CN" sz="2100" b="1">
                <a:latin typeface="Times New Roman" panose="02020603050405020304" pitchFamily="18" charset="0"/>
              </a:rPr>
              <a:t>Li</a:t>
            </a:r>
            <a:r>
              <a:rPr lang="zh-CN" altLang="en-US" sz="2100" b="1">
                <a:latin typeface="Times New Roman" panose="02020603050405020304" pitchFamily="18" charset="0"/>
              </a:rPr>
              <a:t>）的老师。</a:t>
            </a:r>
          </a:p>
          <a:p>
            <a:pPr algn="just">
              <a:lnSpc>
                <a:spcPct val="120000"/>
              </a:lnSpc>
              <a:buClr>
                <a:schemeClr val="accent2"/>
              </a:buClr>
            </a:pPr>
            <a:r>
              <a:rPr lang="en-US" altLang="zh-CN" sz="2100" b="1" i="1">
                <a:latin typeface="Times New Roman" panose="02020603050405020304" pitchFamily="18" charset="0"/>
              </a:rPr>
              <a:t>F</a:t>
            </a:r>
            <a:r>
              <a:rPr lang="en-US" altLang="zh-CN" sz="2100" b="1" baseline="-25000">
                <a:latin typeface="Times New Roman" panose="02020603050405020304" pitchFamily="18" charset="0"/>
              </a:rPr>
              <a:t>2</a:t>
            </a:r>
            <a:r>
              <a:rPr lang="zh-CN" altLang="en-US" sz="2100" b="1">
                <a:latin typeface="Times New Roman" panose="02020603050405020304" pitchFamily="18" charset="0"/>
              </a:rPr>
              <a:t>：小李与小张（</a:t>
            </a:r>
            <a:r>
              <a:rPr lang="en-US" altLang="zh-CN" sz="2100" b="1">
                <a:latin typeface="Times New Roman" panose="02020603050405020304" pitchFamily="18" charset="0"/>
              </a:rPr>
              <a:t>Zhang</a:t>
            </a:r>
            <a:r>
              <a:rPr lang="zh-CN" altLang="en-US" sz="2100" b="1">
                <a:latin typeface="Times New Roman" panose="02020603050405020304" pitchFamily="18" charset="0"/>
              </a:rPr>
              <a:t>）是同班同学。</a:t>
            </a:r>
          </a:p>
          <a:p>
            <a:pPr algn="just">
              <a:lnSpc>
                <a:spcPct val="120000"/>
              </a:lnSpc>
              <a:buClr>
                <a:schemeClr val="accent2"/>
              </a:buClr>
            </a:pPr>
            <a:r>
              <a:rPr lang="en-US" altLang="zh-CN" sz="2100" b="1" i="1">
                <a:latin typeface="Times New Roman" panose="02020603050405020304" pitchFamily="18" charset="0"/>
              </a:rPr>
              <a:t>F</a:t>
            </a:r>
            <a:r>
              <a:rPr lang="en-US" altLang="zh-CN" sz="2100" b="1" baseline="-25000">
                <a:latin typeface="Times New Roman" panose="02020603050405020304" pitchFamily="18" charset="0"/>
              </a:rPr>
              <a:t>3</a:t>
            </a:r>
            <a:r>
              <a:rPr lang="zh-CN" altLang="en-US" sz="2100" b="1">
                <a:latin typeface="Times New Roman" panose="02020603050405020304" pitchFamily="18" charset="0"/>
              </a:rPr>
              <a:t>：如果 </a:t>
            </a:r>
            <a:r>
              <a:rPr lang="en-US" altLang="zh-CN" sz="2100" b="1" i="1">
                <a:latin typeface="Times New Roman" panose="02020603050405020304" pitchFamily="18" charset="0"/>
              </a:rPr>
              <a:t>x</a:t>
            </a:r>
            <a:r>
              <a:rPr lang="zh-CN" altLang="en-US" sz="2100" b="1">
                <a:latin typeface="Times New Roman" panose="02020603050405020304" pitchFamily="18" charset="0"/>
              </a:rPr>
              <a:t>与 </a:t>
            </a:r>
            <a:r>
              <a:rPr lang="en-US" altLang="zh-CN" sz="2100" b="1" i="1">
                <a:latin typeface="Times New Roman" panose="02020603050405020304" pitchFamily="18" charset="0"/>
              </a:rPr>
              <a:t>y </a:t>
            </a:r>
            <a:r>
              <a:rPr lang="zh-CN" altLang="en-US" sz="2100" b="1">
                <a:latin typeface="Times New Roman" panose="02020603050405020304" pitchFamily="18" charset="0"/>
              </a:rPr>
              <a:t>是同班同学，则 </a:t>
            </a:r>
            <a:r>
              <a:rPr lang="en-US" altLang="zh-CN" sz="2100" b="1" i="1">
                <a:latin typeface="Times New Roman" panose="02020603050405020304" pitchFamily="18" charset="0"/>
              </a:rPr>
              <a:t>x</a:t>
            </a:r>
            <a:r>
              <a:rPr lang="zh-CN" altLang="en-US" sz="2100" b="1">
                <a:latin typeface="Times New Roman" panose="02020603050405020304" pitchFamily="18" charset="0"/>
              </a:rPr>
              <a:t>的老师也是 </a:t>
            </a:r>
            <a:r>
              <a:rPr lang="en-US" altLang="zh-CN" sz="2100" b="1" i="1">
                <a:latin typeface="Times New Roman" panose="02020603050405020304" pitchFamily="18" charset="0"/>
              </a:rPr>
              <a:t>y</a:t>
            </a:r>
            <a:r>
              <a:rPr lang="zh-CN" altLang="en-US" sz="2100" b="1">
                <a:latin typeface="Times New Roman" panose="02020603050405020304" pitchFamily="18" charset="0"/>
              </a:rPr>
              <a:t>的  </a:t>
            </a:r>
          </a:p>
          <a:p>
            <a:pPr algn="just">
              <a:lnSpc>
                <a:spcPct val="120000"/>
              </a:lnSpc>
              <a:buClr>
                <a:schemeClr val="accent2"/>
              </a:buClr>
            </a:pPr>
            <a:r>
              <a:rPr lang="zh-CN" altLang="en-US" sz="2100" b="1">
                <a:latin typeface="Times New Roman" panose="02020603050405020304" pitchFamily="18" charset="0"/>
              </a:rPr>
              <a:t>        老师。</a:t>
            </a:r>
          </a:p>
          <a:p>
            <a:pPr algn="just">
              <a:lnSpc>
                <a:spcPct val="120000"/>
              </a:lnSpc>
              <a:buClr>
                <a:schemeClr val="accent2"/>
              </a:buClr>
            </a:pPr>
            <a:r>
              <a:rPr lang="zh-CN" altLang="en-US" sz="2100" b="1">
                <a:latin typeface="Arial" panose="020B0604020202020204" pitchFamily="34" charset="0"/>
              </a:rPr>
              <a:t>求：小张的老师是谁？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34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2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2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2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2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2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2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2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2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2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2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2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2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9" grpId="0" build="p"/>
      <p:bldP spid="342029" grpId="0"/>
      <p:bldP spid="342034" grpId="0"/>
      <p:bldP spid="34203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C493F517-1892-41D7-BBAB-E46EBF9D3F3F}" type="slidenum">
              <a:rPr lang="ja-JP" altLang="en-US" smtClean="0"/>
              <a:t>4</a:t>
            </a:fld>
            <a:endParaRPr lang="ja-JP" altLang="en-US"/>
          </a:p>
        </p:txBody>
      </p:sp>
      <p:grpSp>
        <p:nvGrpSpPr>
          <p:cNvPr id="125954" name="组合 278529"/>
          <p:cNvGrpSpPr/>
          <p:nvPr/>
        </p:nvGrpSpPr>
        <p:grpSpPr bwMode="auto">
          <a:xfrm>
            <a:off x="152400" y="3889151"/>
            <a:ext cx="8763000" cy="2875732"/>
            <a:chOff x="96" y="2016"/>
            <a:chExt cx="5520" cy="2064"/>
          </a:xfrm>
        </p:grpSpPr>
        <p:sp>
          <p:nvSpPr>
            <p:cNvPr id="125955" name="矩形 278530"/>
            <p:cNvSpPr>
              <a:spLocks noChangeArrowheads="1"/>
            </p:cNvSpPr>
            <p:nvPr/>
          </p:nvSpPr>
          <p:spPr bwMode="auto">
            <a:xfrm>
              <a:off x="96" y="2016"/>
              <a:ext cx="5520" cy="20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5956" name="内容占位符 278531"/>
            <p:cNvGraphicFramePr/>
            <p:nvPr/>
          </p:nvGraphicFramePr>
          <p:xfrm>
            <a:off x="240" y="2215"/>
            <a:ext cx="2880" cy="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48" r:id="rId4" imgW="3337560" imgH="1819910" progId="SmartDraw.2">
                    <p:embed/>
                  </p:oleObj>
                </mc:Choice>
                <mc:Fallback>
                  <p:oleObj r:id="rId4" imgW="3337560" imgH="1819910" progId="SmartDraw.2">
                    <p:embed/>
                    <p:pic>
                      <p:nvPicPr>
                        <p:cNvPr id="0" name="内容占位符 2785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2215"/>
                          <a:ext cx="2880" cy="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5957" name="文本框 278532"/>
            <p:cNvSpPr txBox="1">
              <a:spLocks noChangeArrowheads="1"/>
            </p:cNvSpPr>
            <p:nvPr/>
          </p:nvSpPr>
          <p:spPr bwMode="auto">
            <a:xfrm>
              <a:off x="4512" y="2112"/>
              <a:ext cx="10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latin typeface="Arial" panose="020B0604020202020204" pitchFamily="34" charset="0"/>
                </a:rPr>
                <a:t>医疗专家系统</a:t>
              </a:r>
            </a:p>
          </p:txBody>
        </p:sp>
      </p:grpSp>
      <p:sp>
        <p:nvSpPr>
          <p:cNvPr id="125958" name="标题 2785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3.1  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推理的定义（</a:t>
            </a:r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reasoning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25959" name="文本占位符 278534"/>
          <p:cNvSpPr>
            <a:spLocks noGrp="1" noChangeArrowheads="1"/>
          </p:cNvSpPr>
          <p:nvPr>
            <p:ph type="body" sz="half" idx="1"/>
          </p:nvPr>
        </p:nvSpPr>
        <p:spPr>
          <a:xfrm>
            <a:off x="230310" y="944059"/>
            <a:ext cx="8913690" cy="2418399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400" dirty="0">
                <a:latin typeface="Arial" panose="020B0604020202020204" pitchFamily="34" charset="0"/>
              </a:rPr>
              <a:t>所谓推理，就是从</a:t>
            </a:r>
            <a:r>
              <a:rPr lang="zh-CN" altLang="en-US" sz="2400" dirty="0">
                <a:latin typeface="Arial" panose="020B0604020202020204" pitchFamily="34" charset="0"/>
              </a:rPr>
              <a:t>已知事实（</a:t>
            </a:r>
            <a:r>
              <a:rPr lang="zh-CN" altLang="zh-CN" sz="2400" dirty="0">
                <a:latin typeface="Arial" panose="020B0604020202020204" pitchFamily="34" charset="0"/>
              </a:rPr>
              <a:t>证据</a:t>
            </a:r>
            <a:r>
              <a:rPr lang="zh-CN" altLang="en-US" sz="2400" dirty="0">
                <a:latin typeface="Arial" panose="020B0604020202020204" pitchFamily="34" charset="0"/>
              </a:rPr>
              <a:t>）</a:t>
            </a:r>
            <a:r>
              <a:rPr lang="zh-CN" altLang="zh-CN" sz="2400" dirty="0">
                <a:latin typeface="Arial" panose="020B0604020202020204" pitchFamily="34" charset="0"/>
              </a:rPr>
              <a:t>出发，按照某种策略，不断运用知识库中已有的知识，逐步匹配，直到推出结论的过程。</a:t>
            </a:r>
            <a:endParaRPr lang="en-US" altLang="zh-CN" sz="2400" b="1" dirty="0"/>
          </a:p>
        </p:txBody>
      </p:sp>
      <p:graphicFrame>
        <p:nvGraphicFramePr>
          <p:cNvPr id="125960" name="内容占位符 278535"/>
          <p:cNvGraphicFramePr>
            <a:graphicFrameLocks noGrp="1"/>
          </p:cNvGraphicFramePr>
          <p:nvPr>
            <p:ph sz="quarter" idx="2"/>
          </p:nvPr>
        </p:nvGraphicFramePr>
        <p:xfrm>
          <a:off x="2926608" y="1978671"/>
          <a:ext cx="4419600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9" r:id="rId6" imgW="2967355" imgH="1252855" progId="SmartDraw.2">
                  <p:embed/>
                </p:oleObj>
              </mc:Choice>
              <mc:Fallback>
                <p:oleObj r:id="rId6" imgW="2967355" imgH="1252855" progId="SmartDraw.2">
                  <p:embed/>
                  <p:pic>
                    <p:nvPicPr>
                      <p:cNvPr id="0" name="内容占位符 278535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608" y="1978671"/>
                        <a:ext cx="4419600" cy="18653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7" name="内容占位符 278536"/>
          <p:cNvGraphicFramePr>
            <a:graphicFrameLocks noGrp="1"/>
          </p:cNvGraphicFramePr>
          <p:nvPr>
            <p:ph sz="quarter" idx="4294967295"/>
          </p:nvPr>
        </p:nvGraphicFramePr>
        <p:xfrm>
          <a:off x="5105400" y="4483518"/>
          <a:ext cx="3581400" cy="1730432"/>
        </p:xfrm>
        <a:graphic>
          <a:graphicData uri="http://schemas.openxmlformats.org/drawingml/2006/table">
            <a:tbl>
              <a:tblPr/>
              <a:tblGrid>
                <a:gridCol w="8080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733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0829">
                <a:tc>
                  <a:txBody>
                    <a:bodyPr/>
                    <a:lstStyle>
                      <a:lvl1pPr marL="469900" lvl="0" indent="-469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908050" lvl="1" indent="-4362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2200" b="0" i="0" u="none" kern="1200" baseline="0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304925" lvl="2" indent="-39497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100" b="0" i="0" u="none" kern="1200" baseline="0">
                          <a:solidFill>
                            <a:srgbClr val="0099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94180" lvl="3" indent="-3873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rgbClr val="0099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94230" lvl="4" indent="-39878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rgbClr val="99CC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accent2"/>
                          </a:solidFill>
                        </a:rPr>
                        <a:t>知识</a:t>
                      </a:r>
                      <a:endParaRPr lang="zh-CN" altLang="en-US" sz="1800" b="1">
                        <a:solidFill>
                          <a:schemeClr val="accent2"/>
                        </a:solidFill>
                      </a:endParaRPr>
                    </a:p>
                  </a:txBody>
                  <a:tcPr marT="46597" marB="46597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469900" lvl="0" indent="-469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908050" lvl="1" indent="-4362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2200" b="0" i="0" u="none" kern="1200" baseline="0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304925" lvl="2" indent="-39497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100" b="0" i="0" u="none" kern="1200" baseline="0">
                          <a:solidFill>
                            <a:srgbClr val="0099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94180" lvl="3" indent="-3873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rgbClr val="0099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94230" lvl="4" indent="-39878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rgbClr val="99CC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/>
                        <a:t>专家的经验、医学常识</a:t>
                      </a:r>
                      <a:endParaRPr lang="zh-CN" altLang="en-US" sz="1800" b="1"/>
                    </a:p>
                  </a:txBody>
                  <a:tcPr marT="46597" marB="46597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0868">
                <a:tc>
                  <a:txBody>
                    <a:bodyPr/>
                    <a:lstStyle>
                      <a:lvl1pPr marL="469900" lvl="0" indent="-469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908050" lvl="1" indent="-4362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2200" b="0" i="0" u="none" kern="1200" baseline="0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304925" lvl="2" indent="-39497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100" b="0" i="0" u="none" kern="1200" baseline="0">
                          <a:solidFill>
                            <a:srgbClr val="0099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94180" lvl="3" indent="-3873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rgbClr val="0099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94230" lvl="4" indent="-39878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rgbClr val="99CC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b="1" dirty="0">
                          <a:solidFill>
                            <a:schemeClr val="accent2"/>
                          </a:solidFill>
                        </a:rPr>
                        <a:t>初始</a:t>
                      </a:r>
                    </a:p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b="1" dirty="0">
                          <a:solidFill>
                            <a:schemeClr val="accent2"/>
                          </a:solidFill>
                        </a:rPr>
                        <a:t>证据</a:t>
                      </a:r>
                      <a:endParaRPr lang="zh-CN" altLang="en-US" sz="1800" b="1">
                        <a:solidFill>
                          <a:schemeClr val="accent2"/>
                        </a:solidFill>
                      </a:endParaRPr>
                    </a:p>
                  </a:txBody>
                  <a:tcPr marT="46597" marB="46597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469900" lvl="0" indent="-469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908050" lvl="1" indent="-4362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2200" b="0" i="0" u="none" kern="1200" baseline="0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304925" lvl="2" indent="-39497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100" b="0" i="0" u="none" kern="1200" baseline="0">
                          <a:solidFill>
                            <a:srgbClr val="0099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94180" lvl="3" indent="-3873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rgbClr val="0099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94230" lvl="4" indent="-39878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rgbClr val="99CC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b="1" dirty="0"/>
                        <a:t>病人的症状、化验结果</a:t>
                      </a:r>
                    </a:p>
                  </a:txBody>
                  <a:tcPr marT="46597" marB="46597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8041">
                <a:tc>
                  <a:txBody>
                    <a:bodyPr/>
                    <a:lstStyle>
                      <a:lvl1pPr marL="469900" lvl="0" indent="-469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908050" lvl="1" indent="-4362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2200" b="0" i="0" u="none" kern="1200" baseline="0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304925" lvl="2" indent="-39497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100" b="0" i="0" u="none" kern="1200" baseline="0">
                          <a:solidFill>
                            <a:srgbClr val="0099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94180" lvl="3" indent="-3873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rgbClr val="0099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94230" lvl="4" indent="-39878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rgbClr val="99CC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/>
                        <a:t>证据</a:t>
                      </a:r>
                      <a:endParaRPr lang="zh-CN" altLang="en-US" sz="1800" b="1"/>
                    </a:p>
                  </a:txBody>
                  <a:tcPr marT="46597" marB="46597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469900" lvl="0" indent="-469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908050" lvl="1" indent="-4362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2200" b="0" i="0" u="none" kern="1200" baseline="0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304925" lvl="2" indent="-39497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o"/>
                        <a:defRPr sz="2100" b="0" i="0" u="none" kern="1200" baseline="0">
                          <a:solidFill>
                            <a:srgbClr val="0099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94180" lvl="3" indent="-3873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rgbClr val="0099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94230" lvl="4" indent="-39878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b="0" i="0" u="none" kern="1200" baseline="0">
                          <a:solidFill>
                            <a:srgbClr val="99CC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/>
                        <a:t>中间结论</a:t>
                      </a:r>
                    </a:p>
                  </a:txBody>
                  <a:tcPr marT="46597" marB="46597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552" name="直接连接符 278551"/>
          <p:cNvSpPr>
            <a:spLocks noChangeShapeType="1"/>
          </p:cNvSpPr>
          <p:nvPr/>
        </p:nvSpPr>
        <p:spPr bwMode="auto">
          <a:xfrm flipH="1">
            <a:off x="1144979" y="2691586"/>
            <a:ext cx="1705429" cy="162863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8553" name="直接连接符 278552"/>
          <p:cNvSpPr>
            <a:spLocks noChangeShapeType="1"/>
          </p:cNvSpPr>
          <p:nvPr/>
        </p:nvSpPr>
        <p:spPr bwMode="auto">
          <a:xfrm flipH="1">
            <a:off x="2792410" y="3816671"/>
            <a:ext cx="712818" cy="41085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27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2785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8FEDEB06-80FC-4A62-813D-667C6027C377}" type="slidenum">
              <a:rPr lang="ja-JP" altLang="en-US" smtClean="0"/>
              <a:t>40</a:t>
            </a:fld>
            <a:endParaRPr lang="ja-JP" altLang="en-US"/>
          </a:p>
        </p:txBody>
      </p:sp>
      <p:sp>
        <p:nvSpPr>
          <p:cNvPr id="190466" name="文本框 343041"/>
          <p:cNvSpPr txBox="1">
            <a:spLocks noChangeArrowheads="1"/>
          </p:cNvSpPr>
          <p:nvPr/>
        </p:nvSpPr>
        <p:spPr bwMode="auto">
          <a:xfrm>
            <a:off x="381000" y="1066800"/>
            <a:ext cx="8534400" cy="5260975"/>
          </a:xfrm>
          <a:prstGeom prst="rect">
            <a:avLst/>
          </a:prstGeom>
          <a:solidFill>
            <a:srgbClr val="E7FFE7"/>
          </a:solidFill>
          <a:ln w="9525">
            <a:solidFill>
              <a:srgbClr val="808080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chemeClr val="folHlink"/>
                </a:solidFill>
                <a:latin typeface="宋体" panose="02010600030101010101" pitchFamily="2" charset="-122"/>
              </a:rPr>
              <a:t>把上述公式化为子句集：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b="1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b="1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b="1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b="1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b="1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b="1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b="1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b="1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90467" name="标题 34304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应用归结原理求解问题</a:t>
            </a:r>
          </a:p>
        </p:txBody>
      </p:sp>
      <p:grpSp>
        <p:nvGrpSpPr>
          <p:cNvPr id="343044" name="组合 343043"/>
          <p:cNvGrpSpPr/>
          <p:nvPr/>
        </p:nvGrpSpPr>
        <p:grpSpPr bwMode="auto">
          <a:xfrm>
            <a:off x="381000" y="1600200"/>
            <a:ext cx="4635500" cy="2100263"/>
            <a:chOff x="240" y="1008"/>
            <a:chExt cx="2920" cy="1323"/>
          </a:xfrm>
        </p:grpSpPr>
        <p:sp>
          <p:nvSpPr>
            <p:cNvPr id="190469" name="文本框 343044"/>
            <p:cNvSpPr txBox="1">
              <a:spLocks noChangeArrowheads="1"/>
            </p:cNvSpPr>
            <p:nvPr/>
          </p:nvSpPr>
          <p:spPr bwMode="auto">
            <a:xfrm>
              <a:off x="240" y="1008"/>
              <a:ext cx="2016" cy="1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anose="02020603050405020304" pitchFamily="18" charset="0"/>
                </a:rPr>
                <a:t>（</a:t>
              </a:r>
              <a:r>
                <a:rPr lang="en-US" altLang="zh-CN" sz="2400">
                  <a:latin typeface="Times New Roman" panose="02020603050405020304" pitchFamily="18" charset="0"/>
                </a:rPr>
                <a:t>1</a:t>
              </a:r>
              <a:r>
                <a:rPr lang="zh-CN" altLang="en-US" sz="2400">
                  <a:latin typeface="Times New Roman" panose="02020603050405020304" pitchFamily="18" charset="0"/>
                </a:rPr>
                <a:t>） 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anose="02020603050405020304" pitchFamily="18" charset="0"/>
                </a:rPr>
                <a:t>（</a:t>
              </a:r>
              <a:r>
                <a:rPr lang="en-US" altLang="zh-CN" sz="2400">
                  <a:latin typeface="Times New Roman" panose="02020603050405020304" pitchFamily="18" charset="0"/>
                </a:rPr>
                <a:t>2</a:t>
              </a:r>
              <a:r>
                <a:rPr lang="zh-CN" altLang="en-US" sz="2400">
                  <a:latin typeface="Times New Roman" panose="02020603050405020304" pitchFamily="18" charset="0"/>
                </a:rPr>
                <a:t>）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anose="02020603050405020304" pitchFamily="18" charset="0"/>
                </a:rPr>
                <a:t>（</a:t>
              </a:r>
              <a:r>
                <a:rPr lang="en-US" altLang="zh-CN" sz="2400">
                  <a:latin typeface="Times New Roman" panose="02020603050405020304" pitchFamily="18" charset="0"/>
                </a:rPr>
                <a:t>3</a:t>
              </a:r>
              <a:r>
                <a:rPr lang="zh-CN" altLang="en-US" sz="2400">
                  <a:latin typeface="Times New Roman" panose="02020603050405020304" pitchFamily="18" charset="0"/>
                </a:rPr>
                <a:t>）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anose="02020603050405020304" pitchFamily="18" charset="0"/>
                </a:rPr>
                <a:t>（</a:t>
              </a:r>
              <a:r>
                <a:rPr lang="en-US" altLang="zh-CN" sz="2400">
                  <a:latin typeface="Times New Roman" panose="02020603050405020304" pitchFamily="18" charset="0"/>
                </a:rPr>
                <a:t>4</a:t>
              </a:r>
              <a:r>
                <a:rPr lang="zh-CN" altLang="en-US" sz="2400">
                  <a:latin typeface="Times New Roman" panose="02020603050405020304" pitchFamily="18" charset="0"/>
                </a:rPr>
                <a:t>）</a:t>
              </a:r>
            </a:p>
          </p:txBody>
        </p:sp>
        <p:graphicFrame>
          <p:nvGraphicFramePr>
            <p:cNvPr id="190470" name="对象 343045"/>
            <p:cNvGraphicFramePr/>
            <p:nvPr/>
          </p:nvGraphicFramePr>
          <p:xfrm>
            <a:off x="912" y="1056"/>
            <a:ext cx="105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879" r:id="rId3" imgW="799465" imgH="203200" progId="Equation.3">
                    <p:embed/>
                  </p:oleObj>
                </mc:Choice>
                <mc:Fallback>
                  <p:oleObj r:id="rId3" imgW="799465" imgH="203200" progId="Equation.3">
                    <p:embed/>
                    <p:pic>
                      <p:nvPicPr>
                        <p:cNvPr id="0" name="对象 34304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056"/>
                          <a:ext cx="105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471" name="对象 343046"/>
            <p:cNvGraphicFramePr/>
            <p:nvPr/>
          </p:nvGraphicFramePr>
          <p:xfrm>
            <a:off x="864" y="1392"/>
            <a:ext cx="110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880" r:id="rId5" imgW="862965" imgH="203200" progId="Equation.3">
                    <p:embed/>
                  </p:oleObj>
                </mc:Choice>
                <mc:Fallback>
                  <p:oleObj r:id="rId5" imgW="862965" imgH="203200" progId="Equation.3">
                    <p:embed/>
                    <p:pic>
                      <p:nvPicPr>
                        <p:cNvPr id="0" name="对象 34304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1392"/>
                          <a:ext cx="1104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472" name="对象 343047"/>
            <p:cNvGraphicFramePr/>
            <p:nvPr/>
          </p:nvGraphicFramePr>
          <p:xfrm>
            <a:off x="872" y="1728"/>
            <a:ext cx="2288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881" r:id="rId7" imgW="1666875" imgH="185420" progId="Equation.3">
                    <p:embed/>
                  </p:oleObj>
                </mc:Choice>
                <mc:Fallback>
                  <p:oleObj r:id="rId7" imgW="1666875" imgH="185420" progId="Equation.3">
                    <p:embed/>
                    <p:pic>
                      <p:nvPicPr>
                        <p:cNvPr id="0" name="对象 34304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2" y="1728"/>
                          <a:ext cx="2288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473" name="对象 343048"/>
            <p:cNvGraphicFramePr/>
            <p:nvPr/>
          </p:nvGraphicFramePr>
          <p:xfrm>
            <a:off x="864" y="2064"/>
            <a:ext cx="220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882" r:id="rId9" imgW="1678305" imgH="185420" progId="Equation.3">
                    <p:embed/>
                  </p:oleObj>
                </mc:Choice>
                <mc:Fallback>
                  <p:oleObj r:id="rId9" imgW="1678305" imgH="185420" progId="Equation.3">
                    <p:embed/>
                    <p:pic>
                      <p:nvPicPr>
                        <p:cNvPr id="0" name="对象 34304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064"/>
                          <a:ext cx="220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3050" name="文本框 343049"/>
          <p:cNvSpPr txBox="1">
            <a:spLocks noChangeArrowheads="1"/>
          </p:cNvSpPr>
          <p:nvPr/>
        </p:nvSpPr>
        <p:spPr bwMode="auto">
          <a:xfrm>
            <a:off x="457200" y="38100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chemeClr val="folHlink"/>
                </a:solidFill>
                <a:latin typeface="宋体" panose="02010600030101010101" pitchFamily="2" charset="-122"/>
              </a:rPr>
              <a:t>应用归结原理进行归结：</a:t>
            </a:r>
            <a:r>
              <a:rPr lang="zh-CN" altLang="en-US" sz="2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90475" name="矩形 343050"/>
          <p:cNvSpPr>
            <a:spLocks noChangeArrowheads="1"/>
          </p:cNvSpPr>
          <p:nvPr/>
        </p:nvSpPr>
        <p:spPr bwMode="auto">
          <a:xfrm>
            <a:off x="3824288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0476" name="矩形 343051"/>
          <p:cNvSpPr>
            <a:spLocks noChangeArrowheads="1"/>
          </p:cNvSpPr>
          <p:nvPr/>
        </p:nvSpPr>
        <p:spPr bwMode="auto">
          <a:xfrm>
            <a:off x="3481388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0477" name="矩形 343052"/>
          <p:cNvSpPr>
            <a:spLocks noChangeArrowheads="1"/>
          </p:cNvSpPr>
          <p:nvPr/>
        </p:nvSpPr>
        <p:spPr bwMode="auto">
          <a:xfrm>
            <a:off x="40195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43054" name="组合 343053"/>
          <p:cNvGrpSpPr/>
          <p:nvPr/>
        </p:nvGrpSpPr>
        <p:grpSpPr bwMode="auto">
          <a:xfrm>
            <a:off x="381000" y="4343400"/>
            <a:ext cx="7772400" cy="1570038"/>
            <a:chOff x="240" y="2736"/>
            <a:chExt cx="4896" cy="989"/>
          </a:xfrm>
        </p:grpSpPr>
        <p:sp>
          <p:nvSpPr>
            <p:cNvPr id="190479" name="文本框 343054"/>
            <p:cNvSpPr txBox="1">
              <a:spLocks noChangeArrowheads="1"/>
            </p:cNvSpPr>
            <p:nvPr/>
          </p:nvSpPr>
          <p:spPr bwMode="auto">
            <a:xfrm>
              <a:off x="240" y="2736"/>
              <a:ext cx="4896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lang="zh-CN" altLang="en-US" sz="2400">
                  <a:latin typeface="Times New Roman" panose="02020603050405020304" pitchFamily="18" charset="0"/>
                </a:rPr>
                <a:t>（</a:t>
              </a:r>
              <a:r>
                <a:rPr lang="en-US" altLang="zh-CN" sz="2400">
                  <a:latin typeface="Times New Roman" panose="02020603050405020304" pitchFamily="18" charset="0"/>
                </a:rPr>
                <a:t>5</a:t>
              </a:r>
              <a:r>
                <a:rPr lang="zh-CN" altLang="en-US" sz="2400">
                  <a:latin typeface="Times New Roman" panose="02020603050405020304" pitchFamily="18" charset="0"/>
                </a:rPr>
                <a:t>）                                                         （</a:t>
              </a:r>
              <a:r>
                <a:rPr lang="en-US" altLang="zh-CN" sz="2400">
                  <a:latin typeface="Times New Roman" panose="02020603050405020304" pitchFamily="18" charset="0"/>
                </a:rPr>
                <a:t>1</a:t>
              </a:r>
              <a:r>
                <a:rPr lang="zh-CN" altLang="en-US" sz="2400">
                  <a:latin typeface="Times New Roman" panose="02020603050405020304" pitchFamily="18" charset="0"/>
                </a:rPr>
                <a:t>）与（</a:t>
              </a:r>
              <a:r>
                <a:rPr lang="en-US" altLang="zh-CN" sz="2400">
                  <a:latin typeface="Times New Roman" panose="02020603050405020304" pitchFamily="18" charset="0"/>
                </a:rPr>
                <a:t>3</a:t>
              </a:r>
              <a:r>
                <a:rPr lang="zh-CN" altLang="en-US" sz="2400">
                  <a:latin typeface="Times New Roman" panose="02020603050405020304" pitchFamily="18" charset="0"/>
                </a:rPr>
                <a:t>）归结</a:t>
              </a:r>
            </a:p>
            <a:p>
              <a:pPr algn="just">
                <a:spcBef>
                  <a:spcPct val="50000"/>
                </a:spcBef>
              </a:pPr>
              <a:r>
                <a:rPr lang="zh-CN" altLang="en-US" sz="2400">
                  <a:latin typeface="Times New Roman" panose="02020603050405020304" pitchFamily="18" charset="0"/>
                </a:rPr>
                <a:t>（</a:t>
              </a:r>
              <a:r>
                <a:rPr lang="en-US" altLang="zh-CN" sz="2400">
                  <a:latin typeface="Times New Roman" panose="02020603050405020304" pitchFamily="18" charset="0"/>
                </a:rPr>
                <a:t>6</a:t>
              </a:r>
              <a:r>
                <a:rPr lang="zh-CN" altLang="en-US" sz="2400">
                  <a:latin typeface="Times New Roman" panose="02020603050405020304" pitchFamily="18" charset="0"/>
                </a:rPr>
                <a:t>）                                                         （</a:t>
              </a:r>
              <a:r>
                <a:rPr lang="en-US" altLang="zh-CN" sz="2400">
                  <a:latin typeface="Times New Roman" panose="02020603050405020304" pitchFamily="18" charset="0"/>
                </a:rPr>
                <a:t>4</a:t>
              </a:r>
              <a:r>
                <a:rPr lang="zh-CN" altLang="en-US" sz="2400">
                  <a:latin typeface="Times New Roman" panose="02020603050405020304" pitchFamily="18" charset="0"/>
                </a:rPr>
                <a:t>）与（</a:t>
              </a:r>
              <a:r>
                <a:rPr lang="en-US" altLang="zh-CN" sz="2400">
                  <a:latin typeface="Times New Roman" panose="02020603050405020304" pitchFamily="18" charset="0"/>
                </a:rPr>
                <a:t>5</a:t>
              </a:r>
              <a:r>
                <a:rPr lang="zh-CN" altLang="en-US" sz="2400">
                  <a:latin typeface="Times New Roman" panose="02020603050405020304" pitchFamily="18" charset="0"/>
                </a:rPr>
                <a:t>）归结</a:t>
              </a:r>
            </a:p>
            <a:p>
              <a:pPr algn="just">
                <a:spcBef>
                  <a:spcPct val="50000"/>
                </a:spcBef>
              </a:pPr>
              <a:r>
                <a:rPr lang="zh-CN" altLang="en-US" sz="2400">
                  <a:latin typeface="Times New Roman" panose="02020603050405020304" pitchFamily="18" charset="0"/>
                </a:rPr>
                <a:t>（</a:t>
              </a:r>
              <a:r>
                <a:rPr lang="en-US" altLang="zh-CN" sz="2400">
                  <a:latin typeface="Times New Roman" panose="02020603050405020304" pitchFamily="18" charset="0"/>
                </a:rPr>
                <a:t>7</a:t>
              </a:r>
              <a:r>
                <a:rPr lang="zh-CN" altLang="en-US" sz="2400">
                  <a:latin typeface="Times New Roman" panose="02020603050405020304" pitchFamily="18" charset="0"/>
                </a:rPr>
                <a:t>）                                                         （</a:t>
              </a:r>
              <a:r>
                <a:rPr lang="en-US" altLang="zh-CN" sz="2400">
                  <a:latin typeface="Times New Roman" panose="02020603050405020304" pitchFamily="18" charset="0"/>
                </a:rPr>
                <a:t>2</a:t>
              </a:r>
              <a:r>
                <a:rPr lang="zh-CN" altLang="en-US" sz="2400">
                  <a:latin typeface="Times New Roman" panose="02020603050405020304" pitchFamily="18" charset="0"/>
                </a:rPr>
                <a:t>）与（</a:t>
              </a:r>
              <a:r>
                <a:rPr lang="en-US" altLang="zh-CN" sz="2400">
                  <a:latin typeface="Times New Roman" panose="02020603050405020304" pitchFamily="18" charset="0"/>
                </a:rPr>
                <a:t>6</a:t>
              </a:r>
              <a:r>
                <a:rPr lang="zh-CN" altLang="en-US" sz="2400">
                  <a:latin typeface="Times New Roman" panose="02020603050405020304" pitchFamily="18" charset="0"/>
                </a:rPr>
                <a:t>）归结</a:t>
              </a:r>
            </a:p>
          </p:txBody>
        </p:sp>
        <p:graphicFrame>
          <p:nvGraphicFramePr>
            <p:cNvPr id="190480" name="对象 343055"/>
            <p:cNvGraphicFramePr/>
            <p:nvPr/>
          </p:nvGraphicFramePr>
          <p:xfrm>
            <a:off x="816" y="2736"/>
            <a:ext cx="1920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883" r:id="rId11" imgW="1497965" imgH="203200" progId="Equation.3">
                    <p:embed/>
                  </p:oleObj>
                </mc:Choice>
                <mc:Fallback>
                  <p:oleObj r:id="rId11" imgW="1497965" imgH="203200" progId="Equation.3">
                    <p:embed/>
                    <p:pic>
                      <p:nvPicPr>
                        <p:cNvPr id="0" name="对象 34305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736"/>
                          <a:ext cx="1920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481" name="对象 343056"/>
            <p:cNvGraphicFramePr/>
            <p:nvPr/>
          </p:nvGraphicFramePr>
          <p:xfrm>
            <a:off x="768" y="3120"/>
            <a:ext cx="2544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884" r:id="rId13" imgW="2184400" imgH="203200" progId="Equation.3">
                    <p:embed/>
                  </p:oleObj>
                </mc:Choice>
                <mc:Fallback>
                  <p:oleObj r:id="rId13" imgW="2184400" imgH="203200" progId="Equation.3">
                    <p:embed/>
                    <p:pic>
                      <p:nvPicPr>
                        <p:cNvPr id="0" name="对象 34305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3120"/>
                          <a:ext cx="2544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482" name="对象 343057"/>
            <p:cNvGraphicFramePr/>
            <p:nvPr/>
          </p:nvGraphicFramePr>
          <p:xfrm>
            <a:off x="816" y="3456"/>
            <a:ext cx="1488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885" r:id="rId15" imgW="1104900" imgH="203200" progId="Equation.3">
                    <p:embed/>
                  </p:oleObj>
                </mc:Choice>
                <mc:Fallback>
                  <p:oleObj r:id="rId15" imgW="1104900" imgH="203200" progId="Equation.3">
                    <p:embed/>
                    <p:pic>
                      <p:nvPicPr>
                        <p:cNvPr id="0" name="对象 34305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3456"/>
                          <a:ext cx="1488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3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3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3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3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3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3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5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BE6E4A3E-E14F-4B7E-BCE7-81E3477DBDF0}" type="slidenum">
              <a:rPr lang="ja-JP" altLang="en-US" smtClean="0"/>
              <a:t>41</a:t>
            </a:fld>
            <a:endParaRPr lang="ja-JP" altLang="en-US"/>
          </a:p>
        </p:txBody>
      </p:sp>
      <p:pic>
        <p:nvPicPr>
          <p:cNvPr id="191490" name="图片 3440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33538"/>
            <a:ext cx="7010400" cy="400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1" name="标题 34406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应用归结原理求解问题</a:t>
            </a:r>
          </a:p>
        </p:txBody>
      </p:sp>
      <p:grpSp>
        <p:nvGrpSpPr>
          <p:cNvPr id="344068" name="组合 344067"/>
          <p:cNvGrpSpPr/>
          <p:nvPr/>
        </p:nvGrpSpPr>
        <p:grpSpPr bwMode="auto">
          <a:xfrm>
            <a:off x="1905000" y="2209800"/>
            <a:ext cx="3962400" cy="508000"/>
            <a:chOff x="1296" y="1200"/>
            <a:chExt cx="2304" cy="336"/>
          </a:xfrm>
        </p:grpSpPr>
        <p:sp>
          <p:nvSpPr>
            <p:cNvPr id="191493" name="直接连接符 344068"/>
            <p:cNvSpPr>
              <a:spLocks noChangeShapeType="1"/>
            </p:cNvSpPr>
            <p:nvPr/>
          </p:nvSpPr>
          <p:spPr bwMode="auto">
            <a:xfrm>
              <a:off x="1296" y="1200"/>
              <a:ext cx="768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494" name="直接连接符 344069"/>
            <p:cNvSpPr>
              <a:spLocks noChangeShapeType="1"/>
            </p:cNvSpPr>
            <p:nvPr/>
          </p:nvSpPr>
          <p:spPr bwMode="auto">
            <a:xfrm flipH="1">
              <a:off x="2064" y="1200"/>
              <a:ext cx="1536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4071" name="组合 344070"/>
          <p:cNvGrpSpPr/>
          <p:nvPr/>
        </p:nvGrpSpPr>
        <p:grpSpPr bwMode="auto">
          <a:xfrm>
            <a:off x="2667000" y="3276600"/>
            <a:ext cx="3556000" cy="609600"/>
            <a:chOff x="1728" y="1872"/>
            <a:chExt cx="2112" cy="432"/>
          </a:xfrm>
        </p:grpSpPr>
        <p:sp>
          <p:nvSpPr>
            <p:cNvPr id="191496" name="直接连接符 344071"/>
            <p:cNvSpPr>
              <a:spLocks noChangeShapeType="1"/>
            </p:cNvSpPr>
            <p:nvPr/>
          </p:nvSpPr>
          <p:spPr bwMode="auto">
            <a:xfrm>
              <a:off x="1728" y="1872"/>
              <a:ext cx="816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497" name="直接连接符 344072"/>
            <p:cNvSpPr>
              <a:spLocks noChangeShapeType="1"/>
            </p:cNvSpPr>
            <p:nvPr/>
          </p:nvSpPr>
          <p:spPr bwMode="auto">
            <a:xfrm flipH="1">
              <a:off x="2544" y="1872"/>
              <a:ext cx="1296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4074" name="组合 344073"/>
          <p:cNvGrpSpPr/>
          <p:nvPr/>
        </p:nvGrpSpPr>
        <p:grpSpPr bwMode="auto">
          <a:xfrm>
            <a:off x="3962400" y="4419600"/>
            <a:ext cx="3276600" cy="609600"/>
            <a:chOff x="2496" y="2592"/>
            <a:chExt cx="1920" cy="432"/>
          </a:xfrm>
        </p:grpSpPr>
        <p:sp>
          <p:nvSpPr>
            <p:cNvPr id="191499" name="直接连接符 344074"/>
            <p:cNvSpPr>
              <a:spLocks noChangeShapeType="1"/>
            </p:cNvSpPr>
            <p:nvPr/>
          </p:nvSpPr>
          <p:spPr bwMode="auto">
            <a:xfrm>
              <a:off x="2496" y="2592"/>
              <a:ext cx="1440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500" name="直接连接符 344075"/>
            <p:cNvSpPr>
              <a:spLocks noChangeShapeType="1"/>
            </p:cNvSpPr>
            <p:nvPr/>
          </p:nvSpPr>
          <p:spPr bwMode="auto">
            <a:xfrm flipH="1">
              <a:off x="3936" y="2640"/>
              <a:ext cx="480" cy="38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4077" name="组合 344076"/>
          <p:cNvGrpSpPr/>
          <p:nvPr/>
        </p:nvGrpSpPr>
        <p:grpSpPr bwMode="auto">
          <a:xfrm>
            <a:off x="1676400" y="2209800"/>
            <a:ext cx="4572000" cy="473075"/>
            <a:chOff x="1824" y="1104"/>
            <a:chExt cx="2880" cy="298"/>
          </a:xfrm>
        </p:grpSpPr>
        <p:sp>
          <p:nvSpPr>
            <p:cNvPr id="191502" name="文本框 344077"/>
            <p:cNvSpPr txBox="1">
              <a:spLocks noChangeArrowheads="1"/>
            </p:cNvSpPr>
            <p:nvPr/>
          </p:nvSpPr>
          <p:spPr bwMode="auto">
            <a:xfrm>
              <a:off x="1824" y="1104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191503" name="文本框 344078"/>
            <p:cNvSpPr txBox="1">
              <a:spLocks noChangeArrowheads="1"/>
            </p:cNvSpPr>
            <p:nvPr/>
          </p:nvSpPr>
          <p:spPr bwMode="auto">
            <a:xfrm>
              <a:off x="4272" y="1152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(3)</a:t>
              </a:r>
            </a:p>
          </p:txBody>
        </p:sp>
      </p:grpSp>
      <p:grpSp>
        <p:nvGrpSpPr>
          <p:cNvPr id="344080" name="组合 344079"/>
          <p:cNvGrpSpPr/>
          <p:nvPr/>
        </p:nvGrpSpPr>
        <p:grpSpPr bwMode="auto">
          <a:xfrm>
            <a:off x="3657600" y="3276600"/>
            <a:ext cx="3810000" cy="396875"/>
            <a:chOff x="2448" y="1824"/>
            <a:chExt cx="2400" cy="250"/>
          </a:xfrm>
        </p:grpSpPr>
        <p:sp>
          <p:nvSpPr>
            <p:cNvPr id="191505" name="文本框 344080"/>
            <p:cNvSpPr txBox="1">
              <a:spLocks noChangeArrowheads="1"/>
            </p:cNvSpPr>
            <p:nvPr/>
          </p:nvSpPr>
          <p:spPr bwMode="auto">
            <a:xfrm>
              <a:off x="2448" y="1824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(5)</a:t>
              </a:r>
            </a:p>
          </p:txBody>
        </p:sp>
        <p:sp>
          <p:nvSpPr>
            <p:cNvPr id="191506" name="文本框 344081"/>
            <p:cNvSpPr txBox="1">
              <a:spLocks noChangeArrowheads="1"/>
            </p:cNvSpPr>
            <p:nvPr/>
          </p:nvSpPr>
          <p:spPr bwMode="auto">
            <a:xfrm>
              <a:off x="4416" y="1824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(4)</a:t>
              </a:r>
            </a:p>
          </p:txBody>
        </p:sp>
      </p:grpSp>
      <p:grpSp>
        <p:nvGrpSpPr>
          <p:cNvPr id="344083" name="组合 344082"/>
          <p:cNvGrpSpPr/>
          <p:nvPr/>
        </p:nvGrpSpPr>
        <p:grpSpPr bwMode="auto">
          <a:xfrm>
            <a:off x="5562600" y="4419600"/>
            <a:ext cx="2362200" cy="396875"/>
            <a:chOff x="3408" y="2592"/>
            <a:chExt cx="1488" cy="250"/>
          </a:xfrm>
        </p:grpSpPr>
        <p:sp>
          <p:nvSpPr>
            <p:cNvPr id="191508" name="文本框 344083"/>
            <p:cNvSpPr txBox="1">
              <a:spLocks noChangeArrowheads="1"/>
            </p:cNvSpPr>
            <p:nvPr/>
          </p:nvSpPr>
          <p:spPr bwMode="auto">
            <a:xfrm>
              <a:off x="4464" y="2592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(2)</a:t>
              </a:r>
            </a:p>
          </p:txBody>
        </p:sp>
        <p:sp>
          <p:nvSpPr>
            <p:cNvPr id="191509" name="文本框 344084"/>
            <p:cNvSpPr txBox="1">
              <a:spLocks noChangeArrowheads="1"/>
            </p:cNvSpPr>
            <p:nvPr/>
          </p:nvSpPr>
          <p:spPr bwMode="auto">
            <a:xfrm>
              <a:off x="3408" y="2592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(6)</a:t>
              </a:r>
            </a:p>
          </p:txBody>
        </p:sp>
      </p:grpSp>
      <p:sp>
        <p:nvSpPr>
          <p:cNvPr id="344086" name="文本框 344085"/>
          <p:cNvSpPr txBox="1">
            <a:spLocks noChangeArrowheads="1"/>
          </p:cNvSpPr>
          <p:nvPr/>
        </p:nvSpPr>
        <p:spPr bwMode="auto">
          <a:xfrm>
            <a:off x="6400800" y="562292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accent2"/>
                </a:solidFill>
                <a:latin typeface="Times New Roman" panose="02020603050405020304" pitchFamily="18" charset="0"/>
              </a:rPr>
              <a:t>(7)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4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8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归结原理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 smtClean="0"/>
              <a:t>42</a:t>
            </a:fld>
            <a:endParaRPr lang="ja-JP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" y="1752643"/>
            <a:ext cx="7695998" cy="4369523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归结原理用于自动推理</a:t>
            </a:r>
            <a:endParaRPr lang="en-US" altLang="zh-CN" dirty="0"/>
          </a:p>
          <a:p>
            <a:r>
              <a:rPr lang="zh-CN" altLang="en-US" dirty="0"/>
              <a:t>反证法</a:t>
            </a:r>
            <a:endParaRPr lang="en-US" altLang="zh-CN" dirty="0"/>
          </a:p>
          <a:p>
            <a:r>
              <a:rPr lang="zh-CN" altLang="en-US" dirty="0"/>
              <a:t>其前提假设：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 smtClean="0"/>
              <a:t>43</a:t>
            </a:fld>
            <a:endParaRPr lang="ja-JP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1" y="3026168"/>
            <a:ext cx="8717968" cy="2244463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归结原理用于自动推理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8AC211-ACBD-4666-B464-94F2644E487F}" type="slidenum">
              <a:rPr lang="ja-JP" altLang="en-US" smtClean="0"/>
              <a:t>44</a:t>
            </a:fld>
            <a:endParaRPr lang="ja-JP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5" y="1779635"/>
            <a:ext cx="8761805" cy="3657504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CC91AFD6-A5EE-4DEB-8D86-9DE9F8956306}" type="slidenum">
              <a:rPr lang="ja-JP" altLang="en-US" smtClean="0"/>
              <a:t>5</a:t>
            </a:fld>
            <a:endParaRPr lang="ja-JP" altLang="en-US"/>
          </a:p>
        </p:txBody>
      </p:sp>
      <p:sp>
        <p:nvSpPr>
          <p:cNvPr id="130050" name="标题 2826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3.1  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推理方式及其分类</a:t>
            </a:r>
          </a:p>
        </p:txBody>
      </p:sp>
      <p:sp>
        <p:nvSpPr>
          <p:cNvPr id="130051" name="文本占位符 282626"/>
          <p:cNvSpPr>
            <a:spLocks noGrp="1" noChangeArrowheads="1"/>
          </p:cNvSpPr>
          <p:nvPr>
            <p:ph type="body" idx="1"/>
          </p:nvPr>
        </p:nvSpPr>
        <p:spPr>
          <a:xfrm>
            <a:off x="1" y="908049"/>
            <a:ext cx="9144000" cy="400051"/>
          </a:xfrm>
          <a:solidFill>
            <a:srgbClr val="FFFF00"/>
          </a:solidFill>
        </p:spPr>
        <p:txBody>
          <a:bodyPr/>
          <a:lstStyle/>
          <a:p>
            <a:pPr marL="0" indent="0" algn="ctr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演绎推理、归纳推理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grpSp>
        <p:nvGrpSpPr>
          <p:cNvPr id="130052" name="组合 282627"/>
          <p:cNvGrpSpPr/>
          <p:nvPr/>
        </p:nvGrpSpPr>
        <p:grpSpPr bwMode="auto">
          <a:xfrm>
            <a:off x="304800" y="1474788"/>
            <a:ext cx="8534400" cy="1855787"/>
            <a:chOff x="192" y="929"/>
            <a:chExt cx="5376" cy="1169"/>
          </a:xfrm>
        </p:grpSpPr>
        <p:sp>
          <p:nvSpPr>
            <p:cNvPr id="130053" name="文本框 282628"/>
            <p:cNvSpPr txBox="1">
              <a:spLocks noChangeArrowheads="1"/>
            </p:cNvSpPr>
            <p:nvPr/>
          </p:nvSpPr>
          <p:spPr bwMode="auto">
            <a:xfrm>
              <a:off x="192" y="929"/>
              <a:ext cx="5376" cy="1169"/>
            </a:xfrm>
            <a:prstGeom prst="rect">
              <a:avLst/>
            </a:prstGeom>
            <a:noFill/>
            <a:ln w="9525">
              <a:solidFill>
                <a:srgbClr val="666699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30000"/>
                </a:lnSpc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en-US" altLang="zh-CN" sz="2500" b="1" dirty="0">
                <a:latin typeface="Arial" panose="020B0604020202020204" pitchFamily="34" charset="0"/>
              </a:endParaRPr>
            </a:p>
            <a:p>
              <a:pPr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5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500" b="1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500" b="1" dirty="0">
                  <a:latin typeface="Times New Roman" panose="02020603050405020304" pitchFamily="18" charset="0"/>
                </a:rPr>
                <a:t>）</a:t>
              </a:r>
              <a:r>
                <a:rPr lang="zh-CN" altLang="en-US" sz="25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归纳推理 </a:t>
              </a:r>
              <a:r>
                <a:rPr lang="en-US" altLang="zh-CN" sz="2500" b="1" dirty="0">
                  <a:latin typeface="Times New Roman" panose="02020603050405020304" pitchFamily="18" charset="0"/>
                </a:rPr>
                <a:t>(inductive reasoning):  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个别 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→ 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一般</a:t>
              </a:r>
            </a:p>
            <a:p>
              <a:pPr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dirty="0">
                  <a:latin typeface="Times New Roman" panose="02020603050405020304" pitchFamily="18" charset="0"/>
                </a:rPr>
                <a:t>         </a:t>
              </a:r>
              <a:r>
                <a:rPr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完全归纳推理（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必然性推理）              </a:t>
              </a:r>
            </a:p>
            <a:p>
              <a:pPr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         </a:t>
              </a:r>
              <a:r>
                <a:rPr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不完全归纳推理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（非必然性推理）</a:t>
              </a:r>
            </a:p>
            <a:p>
              <a:pPr>
                <a:lnSpc>
                  <a:spcPct val="30000"/>
                </a:lnSpc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30054" name="左大括号 282629"/>
            <p:cNvSpPr/>
            <p:nvPr/>
          </p:nvSpPr>
          <p:spPr bwMode="auto">
            <a:xfrm>
              <a:off x="528" y="1440"/>
              <a:ext cx="47" cy="480"/>
            </a:xfrm>
            <a:prstGeom prst="leftBrace">
              <a:avLst>
                <a:gd name="adj1" fmla="val 85059"/>
                <a:gd name="adj2" fmla="val 50000"/>
              </a:avLst>
            </a:prstGeom>
            <a:noFill/>
            <a:ln w="508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0055" name="文本框 282630"/>
          <p:cNvSpPr txBox="1">
            <a:spLocks noChangeArrowheads="1"/>
          </p:cNvSpPr>
          <p:nvPr/>
        </p:nvSpPr>
        <p:spPr bwMode="auto">
          <a:xfrm>
            <a:off x="1089025" y="4038600"/>
            <a:ext cx="2759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Arial" panose="020B0604020202020204" pitchFamily="34" charset="0"/>
              </a:rPr>
              <a:t>检查全部产品合格</a:t>
            </a:r>
          </a:p>
        </p:txBody>
      </p:sp>
      <p:sp>
        <p:nvSpPr>
          <p:cNvPr id="130056" name="矩形 282631"/>
          <p:cNvSpPr>
            <a:spLocks noChangeArrowheads="1"/>
          </p:cNvSpPr>
          <p:nvPr/>
        </p:nvSpPr>
        <p:spPr bwMode="auto">
          <a:xfrm>
            <a:off x="1127125" y="3962400"/>
            <a:ext cx="2590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7" name="直接连接符 282632"/>
          <p:cNvSpPr>
            <a:spLocks noChangeShapeType="1"/>
          </p:cNvSpPr>
          <p:nvPr/>
        </p:nvSpPr>
        <p:spPr bwMode="auto">
          <a:xfrm>
            <a:off x="3717925" y="4267200"/>
            <a:ext cx="1981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8" name="文本框 282633"/>
          <p:cNvSpPr txBox="1">
            <a:spLocks noChangeArrowheads="1"/>
          </p:cNvSpPr>
          <p:nvPr/>
        </p:nvSpPr>
        <p:spPr bwMode="auto">
          <a:xfrm>
            <a:off x="5762625" y="4037013"/>
            <a:ext cx="2149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Arial" panose="020B0604020202020204" pitchFamily="34" charset="0"/>
              </a:rPr>
              <a:t>该厂产品合格</a:t>
            </a:r>
          </a:p>
        </p:txBody>
      </p:sp>
      <p:sp>
        <p:nvSpPr>
          <p:cNvPr id="130059" name="矩形 282634"/>
          <p:cNvSpPr>
            <a:spLocks noChangeArrowheads="1"/>
          </p:cNvSpPr>
          <p:nvPr/>
        </p:nvSpPr>
        <p:spPr bwMode="auto">
          <a:xfrm>
            <a:off x="5715000" y="3962400"/>
            <a:ext cx="2117725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60" name="文本框 282635"/>
          <p:cNvSpPr txBox="1">
            <a:spLocks noChangeArrowheads="1"/>
          </p:cNvSpPr>
          <p:nvPr/>
        </p:nvSpPr>
        <p:spPr bwMode="auto">
          <a:xfrm>
            <a:off x="3930650" y="3756025"/>
            <a:ext cx="163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3366FF"/>
                </a:solidFill>
                <a:latin typeface="Arial" panose="020B0604020202020204" pitchFamily="34" charset="0"/>
              </a:rPr>
              <a:t>完全归纳推理</a:t>
            </a:r>
          </a:p>
        </p:txBody>
      </p:sp>
      <p:sp>
        <p:nvSpPr>
          <p:cNvPr id="130061" name="文本框 282636"/>
          <p:cNvSpPr txBox="1">
            <a:spLocks noChangeArrowheads="1"/>
          </p:cNvSpPr>
          <p:nvPr/>
        </p:nvSpPr>
        <p:spPr bwMode="auto">
          <a:xfrm>
            <a:off x="1089025" y="5410200"/>
            <a:ext cx="2759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Arial" panose="020B0604020202020204" pitchFamily="34" charset="0"/>
              </a:rPr>
              <a:t>检查全部样品合格</a:t>
            </a:r>
          </a:p>
        </p:txBody>
      </p:sp>
      <p:sp>
        <p:nvSpPr>
          <p:cNvPr id="130062" name="矩形 282637"/>
          <p:cNvSpPr>
            <a:spLocks noChangeArrowheads="1"/>
          </p:cNvSpPr>
          <p:nvPr/>
        </p:nvSpPr>
        <p:spPr bwMode="auto">
          <a:xfrm>
            <a:off x="1127125" y="5334000"/>
            <a:ext cx="2590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63" name="直接连接符 282638"/>
          <p:cNvSpPr>
            <a:spLocks noChangeShapeType="1"/>
          </p:cNvSpPr>
          <p:nvPr/>
        </p:nvSpPr>
        <p:spPr bwMode="auto">
          <a:xfrm>
            <a:off x="3717925" y="5638800"/>
            <a:ext cx="1981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64" name="文本框 282639"/>
          <p:cNvSpPr txBox="1">
            <a:spLocks noChangeArrowheads="1"/>
          </p:cNvSpPr>
          <p:nvPr/>
        </p:nvSpPr>
        <p:spPr bwMode="auto">
          <a:xfrm>
            <a:off x="5775325" y="5408613"/>
            <a:ext cx="2149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Arial" panose="020B0604020202020204" pitchFamily="34" charset="0"/>
              </a:rPr>
              <a:t>该厂产品合格</a:t>
            </a:r>
          </a:p>
        </p:txBody>
      </p:sp>
      <p:sp>
        <p:nvSpPr>
          <p:cNvPr id="130065" name="矩形 282640"/>
          <p:cNvSpPr>
            <a:spLocks noChangeArrowheads="1"/>
          </p:cNvSpPr>
          <p:nvPr/>
        </p:nvSpPr>
        <p:spPr bwMode="auto">
          <a:xfrm>
            <a:off x="5715000" y="5334000"/>
            <a:ext cx="2117725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66" name="文本框 282641"/>
          <p:cNvSpPr txBox="1">
            <a:spLocks noChangeArrowheads="1"/>
          </p:cNvSpPr>
          <p:nvPr/>
        </p:nvSpPr>
        <p:spPr bwMode="auto">
          <a:xfrm>
            <a:off x="3794125" y="5105400"/>
            <a:ext cx="192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3366FF"/>
                </a:solidFill>
                <a:latin typeface="Arial" panose="020B0604020202020204" pitchFamily="34" charset="0"/>
              </a:rPr>
              <a:t>不完全归纳推理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58D84195-C2E9-4629-9779-66490AD98288}" type="slidenum">
              <a:rPr lang="ja-JP" altLang="en-US" smtClean="0"/>
              <a:t>6</a:t>
            </a:fld>
            <a:endParaRPr lang="ja-JP" altLang="en-US"/>
          </a:p>
        </p:txBody>
      </p:sp>
      <p:sp>
        <p:nvSpPr>
          <p:cNvPr id="129026" name="矩形 281601"/>
          <p:cNvSpPr>
            <a:spLocks noChangeArrowheads="1"/>
          </p:cNvSpPr>
          <p:nvPr/>
        </p:nvSpPr>
        <p:spPr bwMode="auto">
          <a:xfrm>
            <a:off x="304800" y="1650266"/>
            <a:ext cx="8534400" cy="3112968"/>
          </a:xfrm>
          <a:prstGeom prst="rect">
            <a:avLst/>
          </a:prstGeom>
          <a:noFill/>
          <a:ln w="9525">
            <a:solidFill>
              <a:srgbClr val="6666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marL="363855" indent="-363855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500" b="1" dirty="0">
                <a:latin typeface="Times New Roman" panose="02020603050405020304" pitchFamily="18" charset="0"/>
              </a:rPr>
              <a:t>（</a:t>
            </a:r>
            <a:r>
              <a:rPr lang="en-US" altLang="zh-CN" sz="2500" b="1" dirty="0">
                <a:latin typeface="Times New Roman" panose="02020603050405020304" pitchFamily="18" charset="0"/>
              </a:rPr>
              <a:t>2</a:t>
            </a:r>
            <a:r>
              <a:rPr lang="zh-CN" altLang="en-US" sz="2500" b="1" dirty="0">
                <a:latin typeface="Times New Roman" panose="02020603050405020304" pitchFamily="18" charset="0"/>
              </a:rPr>
              <a:t>）</a:t>
            </a:r>
            <a:r>
              <a:rPr lang="zh-CN" altLang="en-US" sz="25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演绎推理</a:t>
            </a:r>
            <a:r>
              <a:rPr lang="zh-CN" altLang="en-US" sz="2500" b="1" dirty="0">
                <a:latin typeface="Times New Roman" panose="02020603050405020304" pitchFamily="18" charset="0"/>
              </a:rPr>
              <a:t> </a:t>
            </a:r>
            <a:r>
              <a:rPr lang="en-US" altLang="zh-CN" sz="2500" b="1" dirty="0">
                <a:latin typeface="Times New Roman" panose="02020603050405020304" pitchFamily="18" charset="0"/>
              </a:rPr>
              <a:t>(deductive reasoning) :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一般   </a:t>
            </a:r>
            <a:r>
              <a:rPr lang="en-US" altLang="zh-CN" sz="3200" b="1" dirty="0">
                <a:latin typeface="Times New Roman" panose="02020603050405020304" pitchFamily="18" charset="0"/>
              </a:rPr>
              <a:t>→</a:t>
            </a:r>
            <a:r>
              <a:rPr lang="en-US" altLang="zh-CN" sz="2400" b="1" dirty="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个别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三段论式</a:t>
            </a:r>
            <a:r>
              <a:rPr lang="zh-CN" altLang="en-US" sz="2400" b="1" dirty="0">
                <a:latin typeface="Times New Roman" panose="02020603050405020304" pitchFamily="18" charset="0"/>
              </a:rPr>
              <a:t>（三段论法）</a:t>
            </a:r>
          </a:p>
          <a:p>
            <a:pPr>
              <a:spcBef>
                <a:spcPct val="50000"/>
              </a:spcBef>
              <a:buFontTx/>
              <a:buAutoNum type="circleNumDbPlain"/>
            </a:pPr>
            <a:r>
              <a:rPr lang="zh-CN" altLang="en-US" sz="2400" b="1" dirty="0">
                <a:latin typeface="Times New Roman" panose="02020603050405020304" pitchFamily="18" charset="0"/>
              </a:rPr>
              <a:t> 足球运动员的身体都是强壮的 ；</a:t>
            </a:r>
          </a:p>
          <a:p>
            <a:pPr>
              <a:spcBef>
                <a:spcPct val="40000"/>
              </a:spcBef>
              <a:buFontTx/>
              <a:buAutoNum type="circleNumDbPlain"/>
            </a:pPr>
            <a:r>
              <a:rPr lang="zh-CN" altLang="en-US" sz="2400" b="1" dirty="0">
                <a:latin typeface="Times New Roman" panose="02020603050405020304" pitchFamily="18" charset="0"/>
              </a:rPr>
              <a:t> 高波是一名足球运动员；</a:t>
            </a:r>
          </a:p>
          <a:p>
            <a:pPr>
              <a:spcBef>
                <a:spcPct val="70000"/>
              </a:spcBef>
              <a:spcAft>
                <a:spcPct val="40000"/>
              </a:spcAft>
              <a:buFontTx/>
              <a:buAutoNum type="circleNumDbPlain"/>
            </a:pPr>
            <a:r>
              <a:rPr lang="zh-CN" altLang="en-US" sz="2400" b="1" dirty="0">
                <a:latin typeface="Times New Roman" panose="02020603050405020304" pitchFamily="18" charset="0"/>
              </a:rPr>
              <a:t> 所以，高波的身体是强壮的。</a:t>
            </a:r>
          </a:p>
          <a:p>
            <a:pPr>
              <a:lnSpc>
                <a:spcPct val="20000"/>
              </a:lnSpc>
              <a:buFontTx/>
              <a:buAutoNum type="circleNumDbPlain"/>
            </a:pP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9027" name="标题 28160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3.1  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推理方式及其分类</a:t>
            </a:r>
          </a:p>
        </p:txBody>
      </p:sp>
      <p:sp>
        <p:nvSpPr>
          <p:cNvPr id="281605" name="直接连接符 281604"/>
          <p:cNvSpPr>
            <a:spLocks noChangeShapeType="1"/>
          </p:cNvSpPr>
          <p:nvPr/>
        </p:nvSpPr>
        <p:spPr bwMode="auto">
          <a:xfrm>
            <a:off x="381000" y="3962400"/>
            <a:ext cx="7086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1606" name="矩形 281605"/>
          <p:cNvSpPr>
            <a:spLocks noChangeArrowheads="1"/>
          </p:cNvSpPr>
          <p:nvPr/>
        </p:nvSpPr>
        <p:spPr bwMode="auto">
          <a:xfrm>
            <a:off x="5486400" y="2667000"/>
            <a:ext cx="19812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latin typeface="Arial" panose="020B0604020202020204" pitchFamily="34" charset="0"/>
              </a:rPr>
              <a:t>（ </a:t>
            </a:r>
            <a:r>
              <a:rPr lang="zh-CN" altLang="en-US" sz="2400" b="1">
                <a:solidFill>
                  <a:srgbClr val="0000FF"/>
                </a:solidFill>
                <a:latin typeface="Arial" panose="020B0604020202020204" pitchFamily="34" charset="0"/>
              </a:rPr>
              <a:t>大前提 </a:t>
            </a:r>
            <a:r>
              <a:rPr lang="zh-CN" altLang="en-US" sz="2400" b="1">
                <a:latin typeface="Arial" panose="020B0604020202020204" pitchFamily="34" charset="0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Arial" panose="020B0604020202020204" pitchFamily="34" charset="0"/>
              </a:rPr>
              <a:t>（ </a:t>
            </a:r>
            <a:r>
              <a:rPr lang="zh-CN" altLang="en-US" sz="2400" b="1">
                <a:solidFill>
                  <a:srgbClr val="0000FF"/>
                </a:solidFill>
                <a:latin typeface="Arial" panose="020B0604020202020204" pitchFamily="34" charset="0"/>
              </a:rPr>
              <a:t>小前提 </a:t>
            </a:r>
            <a:r>
              <a:rPr lang="zh-CN" altLang="en-US" sz="2400" b="1">
                <a:latin typeface="Arial" panose="020B0604020202020204" pitchFamily="34" charset="0"/>
              </a:rPr>
              <a:t>）</a:t>
            </a: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2400" b="1">
                <a:latin typeface="Arial" panose="020B0604020202020204" pitchFamily="34" charset="0"/>
              </a:rPr>
              <a:t>（ </a:t>
            </a:r>
            <a:r>
              <a:rPr lang="zh-CN" altLang="en-US" sz="2400" b="1">
                <a:solidFill>
                  <a:srgbClr val="0000FF"/>
                </a:solidFill>
                <a:latin typeface="Arial" panose="020B0604020202020204" pitchFamily="34" charset="0"/>
              </a:rPr>
              <a:t>结   论 </a:t>
            </a:r>
            <a:r>
              <a:rPr lang="zh-CN" altLang="en-US" sz="2400" b="1">
                <a:latin typeface="Arial" panose="020B0604020202020204" pitchFamily="34" charset="0"/>
              </a:rPr>
              <a:t>）</a:t>
            </a:r>
          </a:p>
        </p:txBody>
      </p:sp>
      <p:sp>
        <p:nvSpPr>
          <p:cNvPr id="8" name="文本占位符 282626"/>
          <p:cNvSpPr txBox="1">
            <a:spLocks noChangeArrowheads="1"/>
          </p:cNvSpPr>
          <p:nvPr/>
        </p:nvSpPr>
        <p:spPr bwMode="auto">
          <a:xfrm>
            <a:off x="0" y="948224"/>
            <a:ext cx="9144000" cy="387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lvl="1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folHlink"/>
                </a:solidFill>
                <a:latin typeface="+mn-lt"/>
                <a:ea typeface="+mn-ea"/>
                <a:cs typeface="+mn-cs"/>
              </a:defRPr>
            </a:lvl2pPr>
            <a:lvl3pPr marL="1304925" lvl="2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rgbClr val="009900"/>
                </a:solidFill>
                <a:latin typeface="+mn-lt"/>
                <a:ea typeface="+mn-ea"/>
                <a:cs typeface="+mn-cs"/>
              </a:defRPr>
            </a:lvl3pPr>
            <a:lvl4pPr marL="1694180" lvl="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rgbClr val="0099CC"/>
                </a:solidFill>
                <a:latin typeface="+mn-lt"/>
                <a:ea typeface="+mn-ea"/>
                <a:cs typeface="+mn-cs"/>
              </a:defRPr>
            </a:lvl4pPr>
            <a:lvl5pPr marL="2094230" lvl="4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演绎推理、归纳推理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B0F27A03-21ED-46F1-A6D6-0741446596C8}" type="slidenum">
              <a:rPr lang="ja-JP" altLang="en-US" smtClean="0"/>
              <a:t>7</a:t>
            </a:fld>
            <a:endParaRPr lang="ja-JP" altLang="en-US"/>
          </a:p>
        </p:txBody>
      </p:sp>
      <p:sp>
        <p:nvSpPr>
          <p:cNvPr id="132098" name="标题 28467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3.1  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推理方式及其分类</a:t>
            </a:r>
          </a:p>
        </p:txBody>
      </p:sp>
      <p:sp>
        <p:nvSpPr>
          <p:cNvPr id="132099" name="文本占位符 284674"/>
          <p:cNvSpPr>
            <a:spLocks noGrp="1" noChangeArrowheads="1"/>
          </p:cNvSpPr>
          <p:nvPr>
            <p:ph type="body" idx="1"/>
          </p:nvPr>
        </p:nvSpPr>
        <p:spPr>
          <a:xfrm>
            <a:off x="0" y="984250"/>
            <a:ext cx="9144000" cy="539750"/>
          </a:xfrm>
          <a:solidFill>
            <a:srgbClr val="FFFF00"/>
          </a:solidFill>
        </p:spPr>
        <p:txBody>
          <a:bodyPr anchor="ctr" anchorCtr="0"/>
          <a:lstStyle/>
          <a:p>
            <a:pPr marL="195580" indent="-19558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确定性推理、不确定性推理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32100" name="组合 284675"/>
          <p:cNvGrpSpPr/>
          <p:nvPr/>
        </p:nvGrpSpPr>
        <p:grpSpPr bwMode="auto">
          <a:xfrm>
            <a:off x="685800" y="4006850"/>
            <a:ext cx="8032750" cy="1555750"/>
            <a:chOff x="432" y="2524"/>
            <a:chExt cx="5060" cy="980"/>
          </a:xfrm>
        </p:grpSpPr>
        <p:sp>
          <p:nvSpPr>
            <p:cNvPr id="132101" name="矩形 284676"/>
            <p:cNvSpPr>
              <a:spLocks noChangeArrowheads="1"/>
            </p:cNvSpPr>
            <p:nvPr/>
          </p:nvSpPr>
          <p:spPr bwMode="auto">
            <a:xfrm>
              <a:off x="2208" y="2566"/>
              <a:ext cx="954" cy="314"/>
            </a:xfrm>
            <a:prstGeom prst="rect">
              <a:avLst/>
            </a:prstGeom>
            <a:gradFill rotWithShape="0">
              <a:gsLst>
                <a:gs pos="0">
                  <a:srgbClr val="CCFFFF"/>
                </a:gs>
                <a:gs pos="50000">
                  <a:schemeClr val="bg1"/>
                </a:gs>
                <a:gs pos="100000">
                  <a:srgbClr val="CCFFFF"/>
                </a:gs>
              </a:gsLst>
              <a:lin ang="5400000" scaled="1"/>
            </a:gradFill>
            <a:ln w="9525">
              <a:solidFill>
                <a:srgbClr val="0000FF"/>
              </a:solidFill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2600">
                  <a:latin typeface="Arial" panose="020B0604020202020204" pitchFamily="34" charset="0"/>
                </a:rPr>
                <a:t>似然推理</a:t>
              </a:r>
            </a:p>
          </p:txBody>
        </p:sp>
        <p:sp>
          <p:nvSpPr>
            <p:cNvPr id="132102" name="矩形 284677"/>
            <p:cNvSpPr>
              <a:spLocks noChangeArrowheads="1"/>
            </p:cNvSpPr>
            <p:nvPr/>
          </p:nvSpPr>
          <p:spPr bwMode="auto">
            <a:xfrm>
              <a:off x="2208" y="3190"/>
              <a:ext cx="1994" cy="314"/>
            </a:xfrm>
            <a:prstGeom prst="rect">
              <a:avLst/>
            </a:prstGeom>
            <a:gradFill rotWithShape="0">
              <a:gsLst>
                <a:gs pos="0">
                  <a:srgbClr val="CCFFFF"/>
                </a:gs>
                <a:gs pos="50000">
                  <a:schemeClr val="bg1"/>
                </a:gs>
                <a:gs pos="100000">
                  <a:srgbClr val="CCFFFF"/>
                </a:gs>
              </a:gsLst>
              <a:lin ang="5400000" scaled="1"/>
            </a:gradFill>
            <a:ln w="9525">
              <a:solidFill>
                <a:srgbClr val="0000FF"/>
              </a:solidFill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2600">
                  <a:latin typeface="Arial" panose="020B0604020202020204" pitchFamily="34" charset="0"/>
                </a:rPr>
                <a:t>近似推理或模糊推理</a:t>
              </a:r>
            </a:p>
          </p:txBody>
        </p:sp>
        <p:sp>
          <p:nvSpPr>
            <p:cNvPr id="132103" name="矩形 284678"/>
            <p:cNvSpPr>
              <a:spLocks noChangeArrowheads="1"/>
            </p:cNvSpPr>
            <p:nvPr/>
          </p:nvSpPr>
          <p:spPr bwMode="auto">
            <a:xfrm>
              <a:off x="432" y="2880"/>
              <a:ext cx="1370" cy="314"/>
            </a:xfrm>
            <a:prstGeom prst="rect">
              <a:avLst/>
            </a:prstGeom>
            <a:gradFill rotWithShape="0">
              <a:gsLst>
                <a:gs pos="0">
                  <a:srgbClr val="CCFFFF"/>
                </a:gs>
                <a:gs pos="50000">
                  <a:schemeClr val="bg1"/>
                </a:gs>
                <a:gs pos="100000">
                  <a:srgbClr val="CCFFFF"/>
                </a:gs>
              </a:gsLst>
              <a:lin ang="5400000" scaled="1"/>
            </a:gradFill>
            <a:ln w="9525">
              <a:solidFill>
                <a:srgbClr val="0000FF"/>
              </a:solidFill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2600">
                  <a:latin typeface="Arial" panose="020B0604020202020204" pitchFamily="34" charset="0"/>
                </a:rPr>
                <a:t>不确定性推理</a:t>
              </a:r>
            </a:p>
          </p:txBody>
        </p:sp>
        <p:cxnSp>
          <p:nvCxnSpPr>
            <p:cNvPr id="132104" name="肘形连接符 284679"/>
            <p:cNvCxnSpPr>
              <a:cxnSpLocks noChangeShapeType="1"/>
              <a:stCxn id="132103" idx="3"/>
              <a:endCxn id="132102" idx="1"/>
            </p:cNvCxnSpPr>
            <p:nvPr/>
          </p:nvCxnSpPr>
          <p:spPr bwMode="auto">
            <a:xfrm>
              <a:off x="1802" y="3037"/>
              <a:ext cx="406" cy="31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105" name="肘形连接符 284680"/>
            <p:cNvCxnSpPr>
              <a:cxnSpLocks noChangeShapeType="1"/>
              <a:stCxn id="132103" idx="3"/>
              <a:endCxn id="132101" idx="1"/>
            </p:cNvCxnSpPr>
            <p:nvPr/>
          </p:nvCxnSpPr>
          <p:spPr bwMode="auto">
            <a:xfrm flipV="1">
              <a:off x="1802" y="2723"/>
              <a:ext cx="406" cy="31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2106" name="矩形 284681"/>
            <p:cNvSpPr>
              <a:spLocks noChangeArrowheads="1"/>
            </p:cNvSpPr>
            <p:nvPr/>
          </p:nvSpPr>
          <p:spPr bwMode="auto">
            <a:xfrm>
              <a:off x="3120" y="2524"/>
              <a:ext cx="115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600">
                  <a:latin typeface="Arial" panose="020B0604020202020204" pitchFamily="34" charset="0"/>
                </a:rPr>
                <a:t>（概率论）</a:t>
              </a:r>
            </a:p>
          </p:txBody>
        </p:sp>
        <p:sp>
          <p:nvSpPr>
            <p:cNvPr id="132107" name="矩形 284682"/>
            <p:cNvSpPr>
              <a:spLocks noChangeArrowheads="1"/>
            </p:cNvSpPr>
            <p:nvPr/>
          </p:nvSpPr>
          <p:spPr bwMode="auto">
            <a:xfrm>
              <a:off x="4128" y="3196"/>
              <a:ext cx="136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600">
                  <a:latin typeface="Arial" panose="020B0604020202020204" pitchFamily="34" charset="0"/>
                </a:rPr>
                <a:t>（模糊逻辑）</a:t>
              </a:r>
            </a:p>
          </p:txBody>
        </p:sp>
      </p:grpSp>
      <p:sp>
        <p:nvSpPr>
          <p:cNvPr id="132108" name="矩形 284683"/>
          <p:cNvSpPr>
            <a:spLocks noChangeArrowheads="1"/>
          </p:cNvSpPr>
          <p:nvPr/>
        </p:nvSpPr>
        <p:spPr bwMode="auto">
          <a:xfrm>
            <a:off x="381000" y="1600200"/>
            <a:ext cx="8458200" cy="4521200"/>
          </a:xfrm>
          <a:prstGeom prst="rect">
            <a:avLst/>
          </a:prstGeom>
          <a:noFill/>
          <a:ln w="9525">
            <a:solidFill>
              <a:srgbClr val="6666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None/>
            </a:pPr>
            <a:r>
              <a:rPr lang="zh-CN" altLang="en-US" sz="2500" b="1">
                <a:latin typeface="Times New Roman" panose="02020603050405020304" pitchFamily="18" charset="0"/>
              </a:rPr>
              <a:t>（</a:t>
            </a:r>
            <a:r>
              <a:rPr lang="en-US" altLang="zh-CN" sz="2500" b="1">
                <a:latin typeface="Times New Roman" panose="02020603050405020304" pitchFamily="18" charset="0"/>
              </a:rPr>
              <a:t>1</a:t>
            </a:r>
            <a:r>
              <a:rPr lang="zh-CN" altLang="en-US" sz="2500" b="1">
                <a:latin typeface="Times New Roman" panose="02020603050405020304" pitchFamily="18" charset="0"/>
              </a:rPr>
              <a:t>）</a:t>
            </a:r>
            <a:r>
              <a:rPr lang="zh-CN" altLang="en-US" sz="2500" b="1">
                <a:solidFill>
                  <a:schemeClr val="accent2"/>
                </a:solidFill>
                <a:latin typeface="Times New Roman" panose="02020603050405020304" pitchFamily="18" charset="0"/>
              </a:rPr>
              <a:t>确定性推理</a:t>
            </a:r>
            <a:r>
              <a:rPr lang="zh-CN" altLang="en-US" sz="2500" b="1">
                <a:latin typeface="Times New Roman" panose="02020603050405020304" pitchFamily="18" charset="0"/>
              </a:rPr>
              <a:t>：</a:t>
            </a:r>
            <a:r>
              <a:rPr lang="zh-CN" altLang="en-US" sz="2500">
                <a:latin typeface="Times New Roman" panose="02020603050405020304" pitchFamily="18" charset="0"/>
              </a:rPr>
              <a:t>推理时所用的知识与证据都是确定的，推出的结论也是确定的，其真值或者为真或者为假。 </a:t>
            </a:r>
          </a:p>
          <a:p>
            <a:pPr algn="just"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None/>
            </a:pPr>
            <a:r>
              <a:rPr lang="zh-CN" altLang="en-US" sz="2500" b="1">
                <a:latin typeface="Times New Roman" panose="02020603050405020304" pitchFamily="18" charset="0"/>
              </a:rPr>
              <a:t>（</a:t>
            </a:r>
            <a:r>
              <a:rPr lang="en-US" altLang="zh-CN" sz="2500" b="1">
                <a:latin typeface="Times New Roman" panose="02020603050405020304" pitchFamily="18" charset="0"/>
              </a:rPr>
              <a:t>2</a:t>
            </a:r>
            <a:r>
              <a:rPr lang="zh-CN" altLang="en-US" sz="2500" b="1">
                <a:latin typeface="Times New Roman" panose="02020603050405020304" pitchFamily="18" charset="0"/>
              </a:rPr>
              <a:t>）</a:t>
            </a:r>
            <a:r>
              <a:rPr lang="zh-CN" altLang="en-US" sz="2500" b="1">
                <a:solidFill>
                  <a:schemeClr val="accent2"/>
                </a:solidFill>
                <a:latin typeface="Times New Roman" panose="02020603050405020304" pitchFamily="18" charset="0"/>
              </a:rPr>
              <a:t>不确定性</a:t>
            </a:r>
            <a:r>
              <a:rPr lang="zh-CN" altLang="en-US" sz="2500" b="1">
                <a:solidFill>
                  <a:schemeClr val="accent2"/>
                </a:solidFill>
                <a:latin typeface="Arial" panose="020B0604020202020204" pitchFamily="34" charset="0"/>
              </a:rPr>
              <a:t>推理</a:t>
            </a:r>
            <a:r>
              <a:rPr lang="zh-CN" altLang="en-US" sz="2500" b="1">
                <a:latin typeface="Arial" panose="020B0604020202020204" pitchFamily="34" charset="0"/>
              </a:rPr>
              <a:t>：</a:t>
            </a:r>
            <a:r>
              <a:rPr lang="zh-CN" altLang="en-US" sz="2500">
                <a:latin typeface="Arial" panose="020B0604020202020204" pitchFamily="34" charset="0"/>
              </a:rPr>
              <a:t>推理时所用的知识与证据不都是确定的，推出的结论也是不确定的。</a:t>
            </a:r>
          </a:p>
          <a:p>
            <a:pPr algn="just"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zh-CN" altLang="en-US" sz="250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zh-CN" altLang="en-US" sz="250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zh-CN" altLang="en-US" sz="250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zh-CN" altLang="en-US" sz="25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7CD9AFFD-CAB5-4FC5-875C-BA4A00F6A1A4}" type="slidenum">
              <a:rPr lang="ja-JP" altLang="en-US" smtClean="0"/>
              <a:t>8</a:t>
            </a:fld>
            <a:endParaRPr lang="ja-JP" altLang="en-US"/>
          </a:p>
        </p:txBody>
      </p:sp>
      <p:sp>
        <p:nvSpPr>
          <p:cNvPr id="138243" name="文本占位符 290818"/>
          <p:cNvSpPr>
            <a:spLocks noGrp="1" noChangeArrowheads="1"/>
          </p:cNvSpPr>
          <p:nvPr>
            <p:ph type="body" idx="1"/>
          </p:nvPr>
        </p:nvSpPr>
        <p:spPr>
          <a:xfrm>
            <a:off x="310356" y="1923457"/>
            <a:ext cx="8523288" cy="765175"/>
          </a:xfrm>
          <a:gradFill rotWithShape="1">
            <a:gsLst>
              <a:gs pos="0">
                <a:srgbClr val="00FFFF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rgbClr val="000080"/>
            </a:solidFill>
            <a:miter lim="800000"/>
          </a:ln>
        </p:spPr>
        <p:txBody>
          <a:bodyPr/>
          <a:lstStyle/>
          <a:p>
            <a:pPr marL="0" indent="0"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正向推理</a:t>
            </a:r>
            <a:r>
              <a:rPr lang="zh-CN" altLang="en-US" sz="2400" b="1" dirty="0"/>
              <a:t>（事实驱动推理）</a:t>
            </a:r>
            <a:r>
              <a:rPr lang="en-US" altLang="zh-CN" sz="2400" b="1" dirty="0"/>
              <a:t>:  </a:t>
            </a:r>
            <a:r>
              <a:rPr lang="zh-CN" altLang="en-US" sz="2400" dirty="0">
                <a:solidFill>
                  <a:schemeClr val="accent2"/>
                </a:solidFill>
              </a:rPr>
              <a:t>已知事实  </a:t>
            </a:r>
            <a:r>
              <a:rPr lang="en-US" altLang="zh-CN" sz="2400" dirty="0"/>
              <a:t>→   </a:t>
            </a:r>
            <a:r>
              <a:rPr lang="zh-CN" altLang="en-US" sz="2400" dirty="0"/>
              <a:t>结论</a:t>
            </a:r>
          </a:p>
        </p:txBody>
      </p:sp>
      <p:sp>
        <p:nvSpPr>
          <p:cNvPr id="138244" name="矩形 290819"/>
          <p:cNvSpPr>
            <a:spLocks noChangeArrowheads="1"/>
          </p:cNvSpPr>
          <p:nvPr/>
        </p:nvSpPr>
        <p:spPr bwMode="auto">
          <a:xfrm>
            <a:off x="457200" y="944563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</a:rPr>
              <a:t>1.  </a:t>
            </a:r>
            <a:r>
              <a:rPr lang="zh-CN" altLang="en-US" sz="2800" b="1">
                <a:latin typeface="Times New Roman" panose="02020603050405020304" pitchFamily="18" charset="0"/>
              </a:rPr>
              <a:t>正向推理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4" y="3048010"/>
            <a:ext cx="8728989" cy="3230413"/>
          </a:xfrm>
          <a:prstGeom prst="rect">
            <a:avLst/>
          </a:prstGeom>
        </p:spPr>
      </p:pic>
      <p:sp>
        <p:nvSpPr>
          <p:cNvPr id="10" name="标题 284673"/>
          <p:cNvSpPr txBox="1"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3.1  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推理方式及其分类</a:t>
            </a:r>
          </a:p>
        </p:txBody>
      </p:sp>
      <p:sp>
        <p:nvSpPr>
          <p:cNvPr id="11" name="文本占位符 284674"/>
          <p:cNvSpPr txBox="1">
            <a:spLocks noChangeArrowheads="1"/>
          </p:cNvSpPr>
          <p:nvPr/>
        </p:nvSpPr>
        <p:spPr bwMode="auto">
          <a:xfrm>
            <a:off x="0" y="984250"/>
            <a:ext cx="9144000" cy="5397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lvl="1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folHlink"/>
                </a:solidFill>
                <a:latin typeface="+mn-lt"/>
                <a:ea typeface="+mn-ea"/>
                <a:cs typeface="+mn-cs"/>
              </a:defRPr>
            </a:lvl2pPr>
            <a:lvl3pPr marL="1304925" lvl="2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rgbClr val="009900"/>
                </a:solidFill>
                <a:latin typeface="+mn-lt"/>
                <a:ea typeface="+mn-ea"/>
                <a:cs typeface="+mn-cs"/>
              </a:defRPr>
            </a:lvl3pPr>
            <a:lvl4pPr marL="1694180" lvl="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rgbClr val="0099CC"/>
                </a:solidFill>
                <a:latin typeface="+mn-lt"/>
                <a:ea typeface="+mn-ea"/>
                <a:cs typeface="+mn-cs"/>
              </a:defRPr>
            </a:lvl4pPr>
            <a:lvl5pPr marL="2094230" lvl="4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rgbClr val="99CC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5580" indent="-19558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正向推理、逆向推理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fld id="{E7BF13F6-640F-44F2-BE43-DA2980B60B25}" type="slidenum">
              <a:rPr lang="ja-JP" altLang="en-US" smtClean="0"/>
              <a:t>9</a:t>
            </a:fld>
            <a:endParaRPr lang="ja-JP" altLang="en-US"/>
          </a:p>
        </p:txBody>
      </p:sp>
      <p:sp>
        <p:nvSpPr>
          <p:cNvPr id="140290" name="标题 29286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>
                <a:latin typeface="Times New Roman" panose="02020603050405020304" pitchFamily="18" charset="0"/>
                <a:ea typeface="黑体" panose="02010609060101010101" pitchFamily="49" charset="-122"/>
              </a:rPr>
              <a:t>3.1.3  </a:t>
            </a:r>
            <a:r>
              <a:rPr lang="zh-CN" altLang="en-US" sz="4000" b="0">
                <a:latin typeface="Times New Roman" panose="02020603050405020304" pitchFamily="18" charset="0"/>
                <a:ea typeface="黑体" panose="02010609060101010101" pitchFamily="49" charset="-122"/>
              </a:rPr>
              <a:t>推理的方向</a:t>
            </a:r>
          </a:p>
        </p:txBody>
      </p:sp>
      <p:sp>
        <p:nvSpPr>
          <p:cNvPr id="140291" name="文本占位符 292866"/>
          <p:cNvSpPr>
            <a:spLocks noGrp="1" noChangeArrowheads="1"/>
          </p:cNvSpPr>
          <p:nvPr>
            <p:ph type="body" idx="1"/>
          </p:nvPr>
        </p:nvSpPr>
        <p:spPr>
          <a:xfrm>
            <a:off x="392113" y="1676400"/>
            <a:ext cx="8359775" cy="3124200"/>
          </a:xfrm>
          <a:gradFill rotWithShape="1">
            <a:gsLst>
              <a:gs pos="0">
                <a:srgbClr val="00FF00"/>
              </a:gs>
              <a:gs pos="100000">
                <a:schemeClr val="bg1"/>
              </a:gs>
            </a:gsLst>
            <a:path path="rect">
              <a:fillToRect l="100000" b="100000"/>
            </a:path>
          </a:gradFill>
          <a:ln>
            <a:solidFill>
              <a:srgbClr val="000080"/>
            </a:solidFill>
            <a:miter lim="800000"/>
          </a:ln>
        </p:spPr>
        <p:txBody>
          <a:bodyPr/>
          <a:lstStyle/>
          <a:p>
            <a:pPr marL="0" indent="0"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b="1"/>
              <a:t>  </a:t>
            </a:r>
            <a:r>
              <a:rPr lang="zh-CN" altLang="en-US" sz="2400" b="1"/>
              <a:t>实现正向推理需要解决的问题：</a:t>
            </a:r>
          </a:p>
          <a:p>
            <a:pPr marL="900430" lvl="1" indent="-227330">
              <a:lnSpc>
                <a:spcPct val="13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b="1"/>
              <a:t> </a:t>
            </a:r>
            <a:r>
              <a:rPr lang="zh-CN" altLang="en-US" b="1">
                <a:solidFill>
                  <a:schemeClr val="tx1"/>
                </a:solidFill>
              </a:rPr>
              <a:t>确定匹配（知识与已知事实）的方法。</a:t>
            </a:r>
            <a:endParaRPr lang="zh-CN" altLang="en-US">
              <a:solidFill>
                <a:schemeClr val="tx1"/>
              </a:solidFill>
            </a:endParaRPr>
          </a:p>
          <a:p>
            <a:pPr marL="900430" lvl="1" indent="-227330" algn="just">
              <a:lnSpc>
                <a:spcPct val="13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chemeClr val="tx1"/>
                </a:solidFill>
              </a:rPr>
              <a:t> 按什么策略搜索知识库。</a:t>
            </a:r>
          </a:p>
          <a:p>
            <a:pPr marL="900430" lvl="1" indent="-227330" algn="just">
              <a:lnSpc>
                <a:spcPct val="13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chemeClr val="tx1"/>
                </a:solidFill>
              </a:rPr>
              <a:t> 冲突消解策略。</a:t>
            </a:r>
          </a:p>
          <a:p>
            <a:pPr marL="0" indent="0" algn="just">
              <a:buFont typeface="Wingdings" panose="05000000000000000000" pitchFamily="2" charset="2"/>
              <a:buChar char="§"/>
            </a:pPr>
            <a:r>
              <a:rPr lang="zh-CN" altLang="en-US" sz="2400" b="1"/>
              <a:t> 正向推理简单，易实现，但目的性不强，效率低。</a:t>
            </a:r>
            <a:endParaRPr lang="zh-CN" altLang="en-US" sz="2400"/>
          </a:p>
        </p:txBody>
      </p:sp>
      <p:sp>
        <p:nvSpPr>
          <p:cNvPr id="7" name="标题 284673"/>
          <p:cNvSpPr txBox="1"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17653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indent="17653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3.1  </a:t>
            </a:r>
            <a:r>
              <a:rPr lang="zh-CN" altLang="en-US" sz="4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推理方式及其分类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sedaSample5">
  <a:themeElements>
    <a:clrScheme name="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C"/>
      </a:accent5>
      <a:accent6>
        <a:srgbClr val="B70000"/>
      </a:accent6>
      <a:hlink>
        <a:srgbClr val="336699"/>
      </a:hlink>
      <a:folHlink>
        <a:srgbClr val="003366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2277</Words>
  <Application>Microsoft Office PowerPoint</Application>
  <PresentationFormat>全屏显示(4:3)</PresentationFormat>
  <Paragraphs>336</Paragraphs>
  <Slides>44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MS PGothic</vt:lpstr>
      <vt:lpstr>黑体</vt:lpstr>
      <vt:lpstr>华文隶书</vt:lpstr>
      <vt:lpstr>宋体</vt:lpstr>
      <vt:lpstr>微软雅黑</vt:lpstr>
      <vt:lpstr>Arial</vt:lpstr>
      <vt:lpstr>Times New Roman</vt:lpstr>
      <vt:lpstr>Verdana</vt:lpstr>
      <vt:lpstr>Wingdings</vt:lpstr>
      <vt:lpstr>wasedaSample5</vt:lpstr>
      <vt:lpstr>图片</vt:lpstr>
      <vt:lpstr>SmartDraw.2</vt:lpstr>
      <vt:lpstr>Equation.3</vt:lpstr>
      <vt:lpstr>PowerPoint 演示文稿</vt:lpstr>
      <vt:lpstr>PowerPoint 演示文稿</vt:lpstr>
      <vt:lpstr>第3章  确定性推理方法</vt:lpstr>
      <vt:lpstr>3.1  推理的定义（reasoning）</vt:lpstr>
      <vt:lpstr>3.1  推理方式及其分类</vt:lpstr>
      <vt:lpstr>3.1  推理方式及其分类</vt:lpstr>
      <vt:lpstr>3.1  推理方式及其分类</vt:lpstr>
      <vt:lpstr>PowerPoint 演示文稿</vt:lpstr>
      <vt:lpstr>3.1.3  推理的方向</vt:lpstr>
      <vt:lpstr>PowerPoint 演示文稿</vt:lpstr>
      <vt:lpstr>3.1.3  推理的方向</vt:lpstr>
      <vt:lpstr>PowerPoint 演示文稿</vt:lpstr>
      <vt:lpstr>3.1 如何将推理自动化</vt:lpstr>
      <vt:lpstr>3.4 归结原理（消解原理）</vt:lpstr>
      <vt:lpstr>有关概念</vt:lpstr>
      <vt:lpstr>什么叫消解</vt:lpstr>
      <vt:lpstr>什么叫消解</vt:lpstr>
      <vt:lpstr>含变量的消解</vt:lpstr>
      <vt:lpstr>一阶谓词的标准化问题</vt:lpstr>
      <vt:lpstr>3.3  谓词公式化为子句集的方法</vt:lpstr>
      <vt:lpstr>3.3  谓词公式化为子句集的方法</vt:lpstr>
      <vt:lpstr>3.3  谓词公式化为子句集的方法</vt:lpstr>
      <vt:lpstr>谓词公式化为子句集的方法</vt:lpstr>
      <vt:lpstr>PowerPoint 演示文稿</vt:lpstr>
      <vt:lpstr>  谓词公式化为子句集的方法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3.4.4 消解反演求解过程</vt:lpstr>
      <vt:lpstr>消解反演证明</vt:lpstr>
      <vt:lpstr>PowerPoint 演示文稿</vt:lpstr>
      <vt:lpstr>消解反演证明三段论</vt:lpstr>
      <vt:lpstr>消解反演证明三段论</vt:lpstr>
      <vt:lpstr>消解反演证明</vt:lpstr>
      <vt:lpstr>反演求解过程</vt:lpstr>
      <vt:lpstr>应用归结原理求解问题</vt:lpstr>
      <vt:lpstr>应用归结原理求解问题</vt:lpstr>
      <vt:lpstr>应用归结原理求解问题</vt:lpstr>
      <vt:lpstr>应用归结原理求解问题</vt:lpstr>
      <vt:lpstr>重点</vt:lpstr>
      <vt:lpstr>重点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teng chong</cp:lastModifiedBy>
  <cp:revision>631</cp:revision>
  <dcterms:created xsi:type="dcterms:W3CDTF">2019-10-28T00:36:00Z</dcterms:created>
  <dcterms:modified xsi:type="dcterms:W3CDTF">2021-09-26T04:09:01Z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2052-11.1.0.9999</vt:lpwstr>
  </property>
</Properties>
</file>